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6" r:id="rId9"/>
    <p:sldId id="269" r:id="rId10"/>
    <p:sldId id="270" r:id="rId11"/>
    <p:sldId id="271" r:id="rId12"/>
    <p:sldId id="272" r:id="rId13"/>
    <p:sldId id="290" r:id="rId14"/>
    <p:sldId id="274" r:id="rId15"/>
    <p:sldId id="273" r:id="rId16"/>
    <p:sldId id="291" r:id="rId17"/>
    <p:sldId id="263" r:id="rId18"/>
    <p:sldId id="294" r:id="rId19"/>
    <p:sldId id="265" r:id="rId20"/>
    <p:sldId id="295" r:id="rId21"/>
    <p:sldId id="287" r:id="rId22"/>
    <p:sldId id="285" r:id="rId23"/>
    <p:sldId id="296" r:id="rId24"/>
    <p:sldId id="288" r:id="rId25"/>
    <p:sldId id="289" r:id="rId26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ans Bold" panose="020B0604020202020204" charset="0"/>
      <p:regular r:id="rId33"/>
    </p:embeddedFont>
    <p:embeddedFont>
      <p:font typeface="Open Sans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AF50"/>
    <a:srgbClr val="006EA4"/>
    <a:srgbClr val="33CC33"/>
    <a:srgbClr val="00A651"/>
    <a:srgbClr val="68A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70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Recommendation of meal</a:t>
            </a:r>
            <a:r>
              <a:rPr lang="en-US" baseline="0" dirty="0"/>
              <a:t> depending on kcal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456354338981903E-2"/>
          <c:y val="9.156052184653389E-2"/>
          <c:w val="0.91877276201118052"/>
          <c:h val="0.83789910452369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Kcal for each Items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137</c:v>
                </c:pt>
                <c:pt idx="1">
                  <c:v>124</c:v>
                </c:pt>
                <c:pt idx="2">
                  <c:v>190</c:v>
                </c:pt>
                <c:pt idx="3">
                  <c:v>230</c:v>
                </c:pt>
                <c:pt idx="4">
                  <c:v>165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55-4678-8CCF-6A881B2A45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Recommeded kcal for that meal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155</c:v>
                </c:pt>
                <c:pt idx="1">
                  <c:v>155</c:v>
                </c:pt>
                <c:pt idx="2">
                  <c:v>155</c:v>
                </c:pt>
                <c:pt idx="3">
                  <c:v>155</c:v>
                </c:pt>
                <c:pt idx="4">
                  <c:v>155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B55-4678-8CCF-6A881B2A45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0861327"/>
        <c:axId val="1090856335"/>
      </c:lineChart>
      <c:catAx>
        <c:axId val="1090861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856335"/>
        <c:crosses val="autoZero"/>
        <c:auto val="1"/>
        <c:lblAlgn val="ctr"/>
        <c:lblOffset val="100"/>
        <c:noMultiLvlLbl val="0"/>
      </c:catAx>
      <c:valAx>
        <c:axId val="1090856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861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EC19AD-9BCF-4639-B868-52BF0DDDC6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896CB-8FB6-4018-B590-0A64E78567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BF70D-A08C-4619-B447-472F6DD250CA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CC134-29EB-440C-8A52-F6774BA100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E6A83-1371-4F69-9D6D-7407170D65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7EA28-9E30-4457-B3C1-9A6E43FF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041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1008-F395-458B-ADF4-FFD28E4B6C52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271A0-6157-44C9-AC9E-BFAE2E2BE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30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0EB5-F0D7-4C36-A57F-6A7CCF050013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57DE-9137-4ADA-9D8A-A9E480D4FB02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0800-C55C-42A9-BA93-2D879A2D51DE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1F20-BA90-4CF5-BC7F-126D51637883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2FAE-3CA6-4677-B9D2-64CA5D6693CC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8DCB-A4B0-45D6-839A-B0F7C3197329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62F1-4FFF-4D40-8FAC-30FC14C29071}" type="datetime1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DD50-24A3-4F78-B9BE-58138E52C84D}" type="datetime1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D26F-D0CB-4EFC-959C-C82A4EDF725E}" type="datetime1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9664B-80EF-4264-B7E1-218469ABD86C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E089-70D5-41AB-AFA3-569CD181F662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E8FFD-2AF6-407C-A82E-0E4CDA33F88D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851725"/>
            <a:ext cx="11129282" cy="3406700"/>
            <a:chOff x="0" y="0"/>
            <a:chExt cx="7481105" cy="2289984"/>
          </a:xfrm>
          <a:solidFill>
            <a:srgbClr val="00A65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481105" cy="2289984"/>
            </a:xfrm>
            <a:custGeom>
              <a:avLst/>
              <a:gdLst/>
              <a:ahLst/>
              <a:cxnLst/>
              <a:rect l="l" t="t" r="r" b="b"/>
              <a:pathLst>
                <a:path w="7481105" h="2289984">
                  <a:moveTo>
                    <a:pt x="0" y="0"/>
                  </a:moveTo>
                  <a:lnTo>
                    <a:pt x="7481105" y="0"/>
                  </a:lnTo>
                  <a:lnTo>
                    <a:pt x="7481105" y="2289984"/>
                  </a:lnTo>
                  <a:lnTo>
                    <a:pt x="0" y="228998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823150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0" y="1707936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6373526" y="9569807"/>
            <a:ext cx="1132211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3419" y="253573"/>
            <a:ext cx="990562" cy="112416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5457" y="7834645"/>
            <a:ext cx="9078368" cy="199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0"/>
              </a:lnSpc>
            </a:pPr>
            <a:r>
              <a:rPr lang="en-US" sz="2828" dirty="0" err="1">
                <a:solidFill>
                  <a:srgbClr val="FFFFFF"/>
                </a:solidFill>
                <a:latin typeface="DM Sans Bold"/>
              </a:rPr>
              <a:t>Dipannita</a:t>
            </a:r>
            <a:r>
              <a:rPr lang="en-US" sz="2828" dirty="0">
                <a:solidFill>
                  <a:srgbClr val="FFFFFF"/>
                </a:solidFill>
                <a:latin typeface="DM Sans Bold"/>
              </a:rPr>
              <a:t> Biswas</a:t>
            </a:r>
          </a:p>
          <a:p>
            <a:pPr>
              <a:lnSpc>
                <a:spcPts val="3110"/>
              </a:lnSpc>
            </a:pPr>
            <a:r>
              <a:rPr lang="en-US" sz="2828" dirty="0">
                <a:solidFill>
                  <a:srgbClr val="FFFFFF"/>
                </a:solidFill>
                <a:latin typeface="DM Sans Bold"/>
              </a:rPr>
              <a:t>Lecturer</a:t>
            </a:r>
          </a:p>
          <a:p>
            <a:pPr>
              <a:lnSpc>
                <a:spcPts val="3110"/>
              </a:lnSpc>
            </a:pPr>
            <a:r>
              <a:rPr lang="en-US" sz="2828" dirty="0">
                <a:solidFill>
                  <a:srgbClr val="FFFFFF"/>
                </a:solidFill>
                <a:latin typeface="DM Sans Bold"/>
              </a:rPr>
              <a:t>Department of Computer Science &amp;  Engineering</a:t>
            </a:r>
          </a:p>
          <a:p>
            <a:pPr>
              <a:lnSpc>
                <a:spcPts val="3110"/>
              </a:lnSpc>
            </a:pPr>
            <a:r>
              <a:rPr lang="en-US" sz="2828" dirty="0">
                <a:solidFill>
                  <a:srgbClr val="FFFFFF"/>
                </a:solidFill>
                <a:latin typeface="DM Sans Bold"/>
              </a:rPr>
              <a:t>Khulna University of Engineering &amp; Technology</a:t>
            </a:r>
          </a:p>
          <a:p>
            <a:pPr>
              <a:lnSpc>
                <a:spcPts val="3110"/>
              </a:lnSpc>
            </a:pPr>
            <a:endParaRPr lang="en-US" sz="2828" dirty="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7027" y="3646057"/>
            <a:ext cx="16422273" cy="692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9"/>
              </a:lnSpc>
            </a:pPr>
            <a:r>
              <a:rPr lang="en-US" sz="6600" b="1" dirty="0">
                <a:solidFill>
                  <a:srgbClr val="4C4C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Smart Meal Recommendation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7027" y="2403261"/>
            <a:ext cx="1354044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3200 System Development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36210" y="7193640"/>
            <a:ext cx="3590951" cy="42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5"/>
              </a:lnSpc>
            </a:pPr>
            <a:r>
              <a:rPr lang="en-US" sz="3031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5388" y="631190"/>
            <a:ext cx="10120321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36210" y="7844170"/>
            <a:ext cx="8707557" cy="305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947" dirty="0">
                <a:solidFill>
                  <a:srgbClr val="414042"/>
                </a:solidFill>
                <a:latin typeface="DM Sans Bold"/>
              </a:rPr>
              <a:t>Sajjad </a:t>
            </a:r>
            <a:r>
              <a:rPr lang="en-US" sz="2947" dirty="0" err="1">
                <a:solidFill>
                  <a:srgbClr val="414042"/>
                </a:solidFill>
                <a:latin typeface="DM Sans Bold"/>
              </a:rPr>
              <a:t>Hossen</a:t>
            </a:r>
            <a:endParaRPr lang="en-US" sz="2947" dirty="0">
              <a:solidFill>
                <a:srgbClr val="414042"/>
              </a:solidFill>
              <a:latin typeface="DM Sans Bold"/>
            </a:endParaRPr>
          </a:p>
          <a:p>
            <a:r>
              <a:rPr lang="en-US" sz="2947" dirty="0">
                <a:solidFill>
                  <a:srgbClr val="414042"/>
                </a:solidFill>
                <a:latin typeface="DM Sans Bold"/>
              </a:rPr>
              <a:t>Roll: 1907074</a:t>
            </a:r>
          </a:p>
          <a:p>
            <a:r>
              <a:rPr lang="en-US" sz="2947" dirty="0">
                <a:solidFill>
                  <a:srgbClr val="414042"/>
                </a:solidFill>
                <a:latin typeface="DM Sans Bold"/>
              </a:rPr>
              <a:t>Sumiya Islam Barsha</a:t>
            </a:r>
          </a:p>
          <a:p>
            <a:r>
              <a:rPr lang="en-US" sz="2947" dirty="0">
                <a:solidFill>
                  <a:srgbClr val="414042"/>
                </a:solidFill>
                <a:latin typeface="DM Sans Bold"/>
              </a:rPr>
              <a:t>Roll: 1907076</a:t>
            </a:r>
          </a:p>
          <a:p>
            <a:pPr>
              <a:lnSpc>
                <a:spcPts val="3242"/>
              </a:lnSpc>
            </a:pPr>
            <a:endParaRPr lang="en-US" sz="2947" dirty="0">
              <a:solidFill>
                <a:srgbClr val="414042"/>
              </a:solidFill>
              <a:latin typeface="DM Sans Bold"/>
            </a:endParaRPr>
          </a:p>
          <a:p>
            <a:pPr>
              <a:lnSpc>
                <a:spcPts val="3242"/>
              </a:lnSpc>
            </a:pPr>
            <a:endParaRPr lang="en-US" sz="2947" dirty="0">
              <a:solidFill>
                <a:srgbClr val="414042"/>
              </a:solidFill>
              <a:latin typeface="DM Sans Bold"/>
            </a:endParaRPr>
          </a:p>
          <a:p>
            <a:pPr>
              <a:lnSpc>
                <a:spcPts val="3242"/>
              </a:lnSpc>
            </a:pPr>
            <a:endParaRPr lang="en-US" sz="2947" dirty="0">
              <a:solidFill>
                <a:srgbClr val="414042"/>
              </a:solidFill>
              <a:latin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7193640"/>
            <a:ext cx="3590951" cy="42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5"/>
              </a:lnSpc>
            </a:pPr>
            <a:r>
              <a:rPr lang="en-US" sz="303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3693628"/>
            <a:ext cx="18288000" cy="3785765"/>
          </a:xfrm>
          <a:custGeom>
            <a:avLst/>
            <a:gdLst/>
            <a:ahLst/>
            <a:cxnLst/>
            <a:rect l="l" t="t" r="r" b="b"/>
            <a:pathLst>
              <a:path w="12412109" h="2544792">
                <a:moveTo>
                  <a:pt x="0" y="0"/>
                </a:moveTo>
                <a:lnTo>
                  <a:pt x="12412109" y="0"/>
                </a:lnTo>
                <a:lnTo>
                  <a:pt x="12412109" y="2544792"/>
                </a:lnTo>
                <a:lnTo>
                  <a:pt x="0" y="2544792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982244" y="2000822"/>
            <a:ext cx="6323513" cy="118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73"/>
              </a:lnSpc>
            </a:pPr>
            <a:r>
              <a:rPr lang="en-US" sz="8339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</a:p>
        </p:txBody>
      </p:sp>
      <p:sp>
        <p:nvSpPr>
          <p:cNvPr id="10" name="AutoShape 10"/>
          <p:cNvSpPr/>
          <p:nvPr/>
        </p:nvSpPr>
        <p:spPr>
          <a:xfrm>
            <a:off x="0" y="1000125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0" y="9229725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7DB1E-D6EC-4306-ACBC-C3E285BD0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342900"/>
            <a:ext cx="10287000" cy="102870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99AB65F-59C9-4DD6-9BAD-24CA27DA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747250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Slide Number Placeholder 19">
            <a:extLst>
              <a:ext uri="{FF2B5EF4-FFF2-40B4-BE49-F238E27FC236}">
                <a16:creationId xmlns:a16="http://schemas.microsoft.com/office/drawing/2014/main" id="{432C8F3C-D509-4EFE-A446-796206794DE3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92169" y="7848093"/>
            <a:ext cx="17201328" cy="1081720"/>
          </a:xfrm>
          <a:custGeom>
            <a:avLst/>
            <a:gdLst/>
            <a:ahLst/>
            <a:cxnLst/>
            <a:rect l="l" t="t" r="r" b="b"/>
            <a:pathLst>
              <a:path w="11562735" h="727132">
                <a:moveTo>
                  <a:pt x="0" y="0"/>
                </a:moveTo>
                <a:lnTo>
                  <a:pt x="11562735" y="0"/>
                </a:lnTo>
                <a:lnTo>
                  <a:pt x="11562735" y="727132"/>
                </a:lnTo>
                <a:lnTo>
                  <a:pt x="0" y="727132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84672" y="8891713"/>
            <a:ext cx="3722607" cy="525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Splash Screen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36599" y="8891713"/>
            <a:ext cx="3722607" cy="525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42936" y="8891713"/>
            <a:ext cx="3722607" cy="525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Screen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49273" y="8952544"/>
            <a:ext cx="3436892" cy="52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3"/>
              </a:lnSpc>
            </a:pPr>
            <a:r>
              <a:rPr lang="en-US" sz="3410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Screen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8887197" y="-8816489"/>
            <a:ext cx="513607" cy="18288000"/>
          </a:xfrm>
          <a:custGeom>
            <a:avLst/>
            <a:gdLst/>
            <a:ahLst/>
            <a:cxnLst/>
            <a:rect l="l" t="t" r="r" b="b"/>
            <a:pathLst>
              <a:path w="345247" h="12293196">
                <a:moveTo>
                  <a:pt x="0" y="0"/>
                </a:moveTo>
                <a:lnTo>
                  <a:pt x="345247" y="0"/>
                </a:lnTo>
                <a:lnTo>
                  <a:pt x="345247" y="12293196"/>
                </a:lnTo>
                <a:lnTo>
                  <a:pt x="0" y="12293196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14AE2-0719-4EBB-91BF-4D91B755D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06" y="571500"/>
            <a:ext cx="3583305" cy="79629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75DCDB-4845-4A26-B326-BBA01AA9F7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31" y="571500"/>
            <a:ext cx="3568155" cy="792923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16018C-A95A-49F5-BF6A-F6336A55E4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255" y="562303"/>
            <a:ext cx="3583305" cy="79629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FDC87-8121-495D-A1F5-035278112B0C}"/>
              </a:ext>
            </a:extLst>
          </p:cNvPr>
          <p:cNvGrpSpPr/>
          <p:nvPr/>
        </p:nvGrpSpPr>
        <p:grpSpPr>
          <a:xfrm>
            <a:off x="1034081" y="512379"/>
            <a:ext cx="3722607" cy="7988355"/>
            <a:chOff x="11651923" y="776253"/>
            <a:chExt cx="3776449" cy="83921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9866ACD-CBE8-49AE-83DD-A4291F667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1923" y="776253"/>
              <a:ext cx="3776449" cy="8392109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A3F792-3A20-46D6-B684-27012BF6E40E}"/>
                </a:ext>
              </a:extLst>
            </p:cNvPr>
            <p:cNvSpPr/>
            <p:nvPr/>
          </p:nvSpPr>
          <p:spPr>
            <a:xfrm>
              <a:off x="13030200" y="6210300"/>
              <a:ext cx="914400" cy="1119196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Slide Number Placeholder 14">
            <a:extLst>
              <a:ext uri="{FF2B5EF4-FFF2-40B4-BE49-F238E27FC236}">
                <a16:creationId xmlns:a16="http://schemas.microsoft.com/office/drawing/2014/main" id="{DB54F27A-9FED-423D-A43E-1E6B3BD09854}"/>
              </a:ext>
            </a:extLst>
          </p:cNvPr>
          <p:cNvSpPr txBox="1">
            <a:spLocks/>
          </p:cNvSpPr>
          <p:nvPr/>
        </p:nvSpPr>
        <p:spPr>
          <a:xfrm>
            <a:off x="15697200" y="97472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2CF7CE-9CAE-4CB2-8458-B4C85474C256}"/>
              </a:ext>
            </a:extLst>
          </p:cNvPr>
          <p:cNvSpPr txBox="1"/>
          <p:nvPr/>
        </p:nvSpPr>
        <p:spPr>
          <a:xfrm>
            <a:off x="8373216" y="9632155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No. : 02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A16573B-8C9D-4807-B7A7-EEAE4AD27D3C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0800000">
            <a:off x="12899377" y="-31389"/>
            <a:ext cx="5383367" cy="10231081"/>
          </a:xfrm>
          <a:custGeom>
            <a:avLst/>
            <a:gdLst/>
            <a:ahLst/>
            <a:cxnLst/>
            <a:rect l="l" t="t" r="r" b="b"/>
            <a:pathLst>
              <a:path w="3618700" h="6877334">
                <a:moveTo>
                  <a:pt x="0" y="0"/>
                </a:moveTo>
                <a:lnTo>
                  <a:pt x="3618700" y="0"/>
                </a:lnTo>
                <a:lnTo>
                  <a:pt x="3618700" y="6877334"/>
                </a:lnTo>
                <a:lnTo>
                  <a:pt x="0" y="6877334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0" y="1000125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08666" y="2369780"/>
            <a:ext cx="6536186" cy="827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5"/>
              </a:lnSpc>
            </a:pPr>
            <a:r>
              <a:rPr lang="en-US" sz="5886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data input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595" y="3425613"/>
            <a:ext cx="5001323" cy="49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field: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9595" y="4168563"/>
            <a:ext cx="5001323" cy="210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9595" y="6567565"/>
            <a:ext cx="7524649" cy="95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</a:pPr>
            <a:r>
              <a:rPr lang="en-US" sz="3387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entries are used as features to predict the meal plans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8852979" y="881578"/>
            <a:ext cx="513607" cy="18282863"/>
          </a:xfrm>
          <a:custGeom>
            <a:avLst/>
            <a:gdLst/>
            <a:ahLst/>
            <a:cxnLst/>
            <a:rect l="l" t="t" r="r" b="b"/>
            <a:pathLst>
              <a:path w="345247" h="12293196">
                <a:moveTo>
                  <a:pt x="0" y="0"/>
                </a:moveTo>
                <a:lnTo>
                  <a:pt x="345247" y="0"/>
                </a:lnTo>
                <a:lnTo>
                  <a:pt x="345247" y="12293196"/>
                </a:lnTo>
                <a:lnTo>
                  <a:pt x="0" y="12293196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68A4E-775F-446E-A5D3-0AD3BF07B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717" y="938579"/>
            <a:ext cx="3756733" cy="834829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0" name="Slide Number Placeholder 14">
            <a:extLst>
              <a:ext uri="{FF2B5EF4-FFF2-40B4-BE49-F238E27FC236}">
                <a16:creationId xmlns:a16="http://schemas.microsoft.com/office/drawing/2014/main" id="{A57D24E9-3208-4FA4-8183-548518CC9E10}"/>
              </a:ext>
            </a:extLst>
          </p:cNvPr>
          <p:cNvSpPr txBox="1">
            <a:spLocks/>
          </p:cNvSpPr>
          <p:nvPr/>
        </p:nvSpPr>
        <p:spPr>
          <a:xfrm>
            <a:off x="15591061" y="96749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57CD72-17AA-4031-BB71-E98BD5B2C2C4}"/>
              </a:ext>
            </a:extLst>
          </p:cNvPr>
          <p:cNvSpPr txBox="1"/>
          <p:nvPr/>
        </p:nvSpPr>
        <p:spPr>
          <a:xfrm>
            <a:off x="11430000" y="9396873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No. : 03</a:t>
            </a:r>
          </a:p>
        </p:txBody>
      </p:sp>
      <p:sp>
        <p:nvSpPr>
          <p:cNvPr id="14" name="Slide Number Placeholder 19">
            <a:extLst>
              <a:ext uri="{FF2B5EF4-FFF2-40B4-BE49-F238E27FC236}">
                <a16:creationId xmlns:a16="http://schemas.microsoft.com/office/drawing/2014/main" id="{98781F48-4330-432C-9CFF-94843BDF27F1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0800000">
            <a:off x="13478128" y="0"/>
            <a:ext cx="4809753" cy="10286990"/>
          </a:xfrm>
          <a:custGeom>
            <a:avLst/>
            <a:gdLst/>
            <a:ahLst/>
            <a:cxnLst/>
            <a:rect l="l" t="t" r="r" b="b"/>
            <a:pathLst>
              <a:path w="3233117" h="6877334">
                <a:moveTo>
                  <a:pt x="0" y="0"/>
                </a:moveTo>
                <a:lnTo>
                  <a:pt x="3233117" y="0"/>
                </a:lnTo>
                <a:lnTo>
                  <a:pt x="3233117" y="6877334"/>
                </a:lnTo>
                <a:lnTo>
                  <a:pt x="0" y="6877334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95399" y="2300308"/>
            <a:ext cx="8982919" cy="764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25"/>
              </a:lnSpc>
            </a:pPr>
            <a:r>
              <a:rPr lang="en-US" sz="5386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health condition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5647" y="3065069"/>
            <a:ext cx="844935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3986" lvl="1">
              <a:lnSpc>
                <a:spcPts val="3607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3986" lvl="1">
              <a:lnSpc>
                <a:spcPts val="3607"/>
              </a:lnSpc>
            </a:pPr>
            <a:r>
              <a:rPr lang="en-US" sz="327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BMI result depends on height and weight:</a:t>
            </a:r>
          </a:p>
          <a:p>
            <a:pPr marL="353986" lvl="1">
              <a:lnSpc>
                <a:spcPts val="3607"/>
              </a:lnSpc>
            </a:pPr>
            <a:r>
              <a:rPr lang="en-US" sz="327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8887078" y="919795"/>
            <a:ext cx="513607" cy="18288000"/>
          </a:xfrm>
          <a:custGeom>
            <a:avLst/>
            <a:gdLst/>
            <a:ahLst/>
            <a:cxnLst/>
            <a:rect l="l" t="t" r="r" b="b"/>
            <a:pathLst>
              <a:path w="345247" h="12293196">
                <a:moveTo>
                  <a:pt x="0" y="0"/>
                </a:moveTo>
                <a:lnTo>
                  <a:pt x="345247" y="0"/>
                </a:lnTo>
                <a:lnTo>
                  <a:pt x="345247" y="12293196"/>
                </a:lnTo>
                <a:lnTo>
                  <a:pt x="0" y="12293196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-119" y="9258300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1028700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9E5AD-4D35-4AC3-99A6-4A7FAEEAC6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010" y="945600"/>
            <a:ext cx="3877519" cy="8401291"/>
          </a:xfrm>
          <a:prstGeom prst="rect">
            <a:avLst/>
          </a:prstGeom>
          <a:solidFill>
            <a:schemeClr val="tx1">
              <a:alpha val="98000"/>
            </a:schemeClr>
          </a:solidFill>
          <a:ln w="25400">
            <a:solidFill>
              <a:schemeClr val="tx1"/>
            </a:solidFill>
          </a:ln>
        </p:spPr>
      </p:pic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8AC84C4B-FD0A-4435-A931-F0334B8BBD61}"/>
              </a:ext>
            </a:extLst>
          </p:cNvPr>
          <p:cNvSpPr txBox="1">
            <a:spLocks/>
          </p:cNvSpPr>
          <p:nvPr/>
        </p:nvSpPr>
        <p:spPr>
          <a:xfrm>
            <a:off x="15697200" y="977126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12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37F21D-10B1-4DDF-A2AF-613CC47C51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62" y="4116429"/>
            <a:ext cx="3716461" cy="19700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A4A4E5-C957-48B9-9514-0605F4C499F8}"/>
              </a:ext>
            </a:extLst>
          </p:cNvPr>
          <p:cNvSpPr txBox="1"/>
          <p:nvPr/>
        </p:nvSpPr>
        <p:spPr>
          <a:xfrm>
            <a:off x="2066081" y="5921832"/>
            <a:ext cx="9151882" cy="2600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underweight (&lt;18.5)</a:t>
            </a:r>
            <a:endParaRPr lang="en-US" sz="2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healthy weight (</a:t>
            </a:r>
            <a:r>
              <a:rPr lang="en-US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&gt;= 18.5 &amp;&amp;   &lt;= 24.9</a:t>
            </a: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overweight (</a:t>
            </a:r>
            <a:r>
              <a:rPr lang="en-US" sz="2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&gt;= 25 &amp;&amp; &lt;= 29.9)</a:t>
            </a:r>
            <a:endParaRPr lang="en-US" sz="2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obese (&gt;30)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7DD916-748A-4B63-AA6B-7CB439FC3F97}"/>
              </a:ext>
            </a:extLst>
          </p:cNvPr>
          <p:cNvSpPr txBox="1"/>
          <p:nvPr/>
        </p:nvSpPr>
        <p:spPr>
          <a:xfrm>
            <a:off x="13711940" y="9402187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No. : 04</a:t>
            </a:r>
          </a:p>
        </p:txBody>
      </p:sp>
      <p:sp>
        <p:nvSpPr>
          <p:cNvPr id="14" name="Slide Number Placeholder 19">
            <a:extLst>
              <a:ext uri="{FF2B5EF4-FFF2-40B4-BE49-F238E27FC236}">
                <a16:creationId xmlns:a16="http://schemas.microsoft.com/office/drawing/2014/main" id="{0F7B3743-9D74-4CC6-9CB3-701324492ABF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  <p:extLst>
      <p:ext uri="{BB962C8B-B14F-4D97-AF65-F5344CB8AC3E}">
        <p14:creationId xmlns:p14="http://schemas.microsoft.com/office/powerpoint/2010/main" val="25811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0800000">
            <a:off x="13658308" y="-1"/>
            <a:ext cx="4629691" cy="10231081"/>
          </a:xfrm>
          <a:custGeom>
            <a:avLst/>
            <a:gdLst/>
            <a:ahLst/>
            <a:cxnLst/>
            <a:rect l="l" t="t" r="r" b="b"/>
            <a:pathLst>
              <a:path w="3233117" h="6877334">
                <a:moveTo>
                  <a:pt x="0" y="0"/>
                </a:moveTo>
                <a:lnTo>
                  <a:pt x="3233117" y="0"/>
                </a:lnTo>
                <a:lnTo>
                  <a:pt x="3233117" y="6877334"/>
                </a:lnTo>
                <a:lnTo>
                  <a:pt x="0" y="6877334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6992" y="1737651"/>
            <a:ext cx="7900335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25"/>
              </a:lnSpc>
            </a:pPr>
            <a:r>
              <a:rPr lang="en-US" sz="5386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 daily macronutrients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6991" y="2263983"/>
            <a:ext cx="7900335" cy="6688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6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07973" lvl="1" indent="-353987">
              <a:lnSpc>
                <a:spcPts val="3607"/>
              </a:lnSpc>
              <a:buFont typeface="Arial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Basal Energy Expenditure (BEE), also known as Basal Metabolic Rate (BMR), is the amount of energy expressed in calories that a person needs to keep the body functioning at rest.</a:t>
            </a:r>
          </a:p>
          <a:p>
            <a:pPr marL="707973" lvl="1" indent="-353987">
              <a:lnSpc>
                <a:spcPts val="3607"/>
              </a:lnSpc>
              <a:buFont typeface="Arial"/>
              <a:buChar char="•"/>
            </a:pPr>
            <a:r>
              <a:rPr lang="en-US" sz="3200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upon giving height in cm, weight in kg, age in years , user will be shown their total kilocalorie and carb, fat, protein amount on daily basis.</a:t>
            </a:r>
          </a:p>
          <a:p>
            <a:pPr marL="707973" lvl="1" indent="-353987">
              <a:lnSpc>
                <a:spcPts val="3607"/>
              </a:lnSpc>
              <a:buFont typeface="Arial"/>
              <a:buChar char="•"/>
            </a:pPr>
            <a:endParaRPr lang="en-US" sz="3279" dirty="0">
              <a:solidFill>
                <a:srgbClr val="4140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3986" lvl="1">
              <a:lnSpc>
                <a:spcPts val="3607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Men: BEE = 66.5 + 13.8(W) + 5.0(H) - 6.8(A) </a:t>
            </a:r>
          </a:p>
          <a:p>
            <a:pPr marL="353986" lvl="1">
              <a:lnSpc>
                <a:spcPts val="3607"/>
              </a:lnSpc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3986" lvl="1">
              <a:lnSpc>
                <a:spcPts val="3607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Women: BEE = 655.1 + 9.6(W) + 1.9(H) - 4.7(A) </a:t>
            </a:r>
            <a:endParaRPr lang="en-US" sz="2800" b="1" dirty="0">
              <a:solidFill>
                <a:srgbClr val="4140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0"/>
          <p:cNvSpPr/>
          <p:nvPr/>
        </p:nvSpPr>
        <p:spPr>
          <a:xfrm rot="5400000">
            <a:off x="8887078" y="886197"/>
            <a:ext cx="513607" cy="18288000"/>
          </a:xfrm>
          <a:custGeom>
            <a:avLst/>
            <a:gdLst/>
            <a:ahLst/>
            <a:cxnLst/>
            <a:rect l="l" t="t" r="r" b="b"/>
            <a:pathLst>
              <a:path w="345247" h="12293196">
                <a:moveTo>
                  <a:pt x="0" y="0"/>
                </a:moveTo>
                <a:lnTo>
                  <a:pt x="345247" y="0"/>
                </a:lnTo>
                <a:lnTo>
                  <a:pt x="345247" y="12293196"/>
                </a:lnTo>
                <a:lnTo>
                  <a:pt x="0" y="12293196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1028700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BA8AD-C4FB-49DA-BAC4-13D9EED32C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367" y="1145230"/>
            <a:ext cx="3377265" cy="750503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0" name="Slide Number Placeholder 14">
            <a:extLst>
              <a:ext uri="{FF2B5EF4-FFF2-40B4-BE49-F238E27FC236}">
                <a16:creationId xmlns:a16="http://schemas.microsoft.com/office/drawing/2014/main" id="{BE044039-7B70-4A39-AC9A-86D3228EDDFC}"/>
              </a:ext>
            </a:extLst>
          </p:cNvPr>
          <p:cNvSpPr txBox="1">
            <a:spLocks/>
          </p:cNvSpPr>
          <p:nvPr/>
        </p:nvSpPr>
        <p:spPr>
          <a:xfrm>
            <a:off x="15621000" y="97362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13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A87937-218D-4727-80FB-1B28EA84C6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637" y="1084011"/>
            <a:ext cx="3432362" cy="762747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5B2EFE-4DFC-44E0-A321-7FB5C9F8104B}"/>
              </a:ext>
            </a:extLst>
          </p:cNvPr>
          <p:cNvSpPr txBox="1"/>
          <p:nvPr/>
        </p:nvSpPr>
        <p:spPr>
          <a:xfrm>
            <a:off x="12953999" y="9088381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No. : 05</a:t>
            </a:r>
          </a:p>
        </p:txBody>
      </p:sp>
      <p:sp>
        <p:nvSpPr>
          <p:cNvPr id="12" name="Slide Number Placeholder 19">
            <a:extLst>
              <a:ext uri="{FF2B5EF4-FFF2-40B4-BE49-F238E27FC236}">
                <a16:creationId xmlns:a16="http://schemas.microsoft.com/office/drawing/2014/main" id="{92C53154-12C2-4403-A567-5E78804A6EF9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0800000">
            <a:off x="12904515" y="6569"/>
            <a:ext cx="5383367" cy="10231081"/>
          </a:xfrm>
          <a:custGeom>
            <a:avLst/>
            <a:gdLst/>
            <a:ahLst/>
            <a:cxnLst/>
            <a:rect l="l" t="t" r="r" b="b"/>
            <a:pathLst>
              <a:path w="3618700" h="6877334">
                <a:moveTo>
                  <a:pt x="0" y="0"/>
                </a:moveTo>
                <a:lnTo>
                  <a:pt x="3618700" y="0"/>
                </a:lnTo>
                <a:lnTo>
                  <a:pt x="3618700" y="6877334"/>
                </a:lnTo>
                <a:lnTo>
                  <a:pt x="0" y="6877334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0" y="8661092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0" y="1545639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50268" y="2613779"/>
            <a:ext cx="6406952" cy="75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5286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meal plans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0630" y="3180414"/>
            <a:ext cx="6935786" cy="311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5"/>
              </a:lnSpc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3755"/>
              </a:lnSpc>
              <a:buFont typeface="Arial" panose="020B0604020202020204" pitchFamily="34" charset="0"/>
              <a:buChar char="•"/>
            </a:pPr>
            <a:r>
              <a:rPr lang="en-US" sz="3414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upon clicking the “select” button kilocalorie and the other nutrients will get adjusted excluding this selected meal and the meal will be counted as eaten by the user.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8887078" y="925611"/>
            <a:ext cx="513607" cy="18288000"/>
          </a:xfrm>
          <a:custGeom>
            <a:avLst/>
            <a:gdLst/>
            <a:ahLst/>
            <a:cxnLst/>
            <a:rect l="l" t="t" r="r" b="b"/>
            <a:pathLst>
              <a:path w="345247" h="12293196">
                <a:moveTo>
                  <a:pt x="0" y="0"/>
                </a:moveTo>
                <a:lnTo>
                  <a:pt x="345247" y="0"/>
                </a:lnTo>
                <a:lnTo>
                  <a:pt x="345247" y="12293196"/>
                </a:lnTo>
                <a:lnTo>
                  <a:pt x="0" y="12293196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922F7-7CE2-4E99-8FBE-D1E7D82139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143" y="1422657"/>
            <a:ext cx="3274460" cy="727657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6C5C0-41F6-49D9-8BB4-8F6DEB68E2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849" y="1464836"/>
            <a:ext cx="3264149" cy="72536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26B412-FA83-4901-9298-E6FDA100BF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78" y="1445572"/>
            <a:ext cx="3264149" cy="725366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2" name="Slide Number Placeholder 14">
            <a:extLst>
              <a:ext uri="{FF2B5EF4-FFF2-40B4-BE49-F238E27FC236}">
                <a16:creationId xmlns:a16="http://schemas.microsoft.com/office/drawing/2014/main" id="{72CCB639-BEEA-441D-B069-38767EC2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747250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E271C5-B2E0-495F-9E07-1BF283B483CE}"/>
              </a:ext>
            </a:extLst>
          </p:cNvPr>
          <p:cNvSpPr txBox="1"/>
          <p:nvPr/>
        </p:nvSpPr>
        <p:spPr>
          <a:xfrm>
            <a:off x="12039600" y="9087778"/>
            <a:ext cx="199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No. : 06</a:t>
            </a:r>
          </a:p>
        </p:txBody>
      </p:sp>
      <p:sp>
        <p:nvSpPr>
          <p:cNvPr id="14" name="Slide Number Placeholder 19">
            <a:extLst>
              <a:ext uri="{FF2B5EF4-FFF2-40B4-BE49-F238E27FC236}">
                <a16:creationId xmlns:a16="http://schemas.microsoft.com/office/drawing/2014/main" id="{C22E2DC2-7BE9-4B9F-98EF-92E383D4A3D2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0800000">
            <a:off x="12899378" y="21346"/>
            <a:ext cx="5383367" cy="10287001"/>
          </a:xfrm>
          <a:custGeom>
            <a:avLst/>
            <a:gdLst/>
            <a:ahLst/>
            <a:cxnLst/>
            <a:rect l="l" t="t" r="r" b="b"/>
            <a:pathLst>
              <a:path w="3618700" h="6877334">
                <a:moveTo>
                  <a:pt x="0" y="0"/>
                </a:moveTo>
                <a:lnTo>
                  <a:pt x="3618700" y="0"/>
                </a:lnTo>
                <a:lnTo>
                  <a:pt x="3618700" y="6877334"/>
                </a:lnTo>
                <a:lnTo>
                  <a:pt x="0" y="6877334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0" y="8661092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0" y="1545639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40624" y="2775011"/>
            <a:ext cx="7161958" cy="751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5286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grocery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0624" y="3594733"/>
            <a:ext cx="6935786" cy="214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5"/>
              </a:lnSpc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55"/>
              </a:lnSpc>
            </a:pPr>
            <a:r>
              <a:rPr lang="en-US" sz="3414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upon clicking the “floating action” button, user will get option to add the existing items in the grocery list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8892452" y="907543"/>
            <a:ext cx="513607" cy="18288000"/>
          </a:xfrm>
          <a:custGeom>
            <a:avLst/>
            <a:gdLst/>
            <a:ahLst/>
            <a:cxnLst/>
            <a:rect l="l" t="t" r="r" b="b"/>
            <a:pathLst>
              <a:path w="345247" h="12293196">
                <a:moveTo>
                  <a:pt x="0" y="0"/>
                </a:moveTo>
                <a:lnTo>
                  <a:pt x="345247" y="0"/>
                </a:lnTo>
                <a:lnTo>
                  <a:pt x="345247" y="12293196"/>
                </a:lnTo>
                <a:lnTo>
                  <a:pt x="0" y="12293196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F07D57-6E31-4B26-9144-BFE025AD27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616" y="1056290"/>
            <a:ext cx="3581400" cy="795866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4" name="AutoShape 10">
            <a:extLst>
              <a:ext uri="{FF2B5EF4-FFF2-40B4-BE49-F238E27FC236}">
                <a16:creationId xmlns:a16="http://schemas.microsoft.com/office/drawing/2014/main" id="{61C434DC-C9C7-496C-9E4D-EA858C82CA05}"/>
              </a:ext>
            </a:extLst>
          </p:cNvPr>
          <p:cNvSpPr/>
          <p:nvPr/>
        </p:nvSpPr>
        <p:spPr>
          <a:xfrm>
            <a:off x="11963400" y="5204944"/>
            <a:ext cx="742980" cy="0"/>
          </a:xfrm>
          <a:prstGeom prst="line">
            <a:avLst/>
          </a:prstGeom>
          <a:ln w="95250" cap="rnd">
            <a:solidFill>
              <a:srgbClr val="4CAF5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D9CD793-0CCE-4827-B739-843410C1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0" name="Slide Number Placeholder 14">
            <a:extLst>
              <a:ext uri="{FF2B5EF4-FFF2-40B4-BE49-F238E27FC236}">
                <a16:creationId xmlns:a16="http://schemas.microsoft.com/office/drawing/2014/main" id="{6DD3DE0C-8B9E-4A98-A6C3-8B27719EE757}"/>
              </a:ext>
            </a:extLst>
          </p:cNvPr>
          <p:cNvSpPr txBox="1">
            <a:spLocks/>
          </p:cNvSpPr>
          <p:nvPr/>
        </p:nvSpPr>
        <p:spPr>
          <a:xfrm>
            <a:off x="15697200" y="97472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15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F9D50B-7B64-41AD-9024-1045B4A6A4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24" y="1056290"/>
            <a:ext cx="3581400" cy="795866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54D235-C484-4B63-95AD-B2B22E463EF8}"/>
              </a:ext>
            </a:extLst>
          </p:cNvPr>
          <p:cNvSpPr txBox="1"/>
          <p:nvPr/>
        </p:nvSpPr>
        <p:spPr>
          <a:xfrm>
            <a:off x="11885368" y="9382036"/>
            <a:ext cx="197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No. : 07</a:t>
            </a:r>
          </a:p>
        </p:txBody>
      </p:sp>
      <p:sp>
        <p:nvSpPr>
          <p:cNvPr id="15" name="Slide Number Placeholder 19">
            <a:extLst>
              <a:ext uri="{FF2B5EF4-FFF2-40B4-BE49-F238E27FC236}">
                <a16:creationId xmlns:a16="http://schemas.microsoft.com/office/drawing/2014/main" id="{F60B8DA3-BA16-4217-9231-E3B4320AAE6A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  <p:extLst>
      <p:ext uri="{BB962C8B-B14F-4D97-AF65-F5344CB8AC3E}">
        <p14:creationId xmlns:p14="http://schemas.microsoft.com/office/powerpoint/2010/main" val="389936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23747"/>
            <a:ext cx="18288000" cy="3785765"/>
            <a:chOff x="0" y="0"/>
            <a:chExt cx="12293196" cy="2544792"/>
          </a:xfrm>
          <a:solidFill>
            <a:srgbClr val="00A65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3196" cy="2544792"/>
            </a:xfrm>
            <a:custGeom>
              <a:avLst/>
              <a:gdLst/>
              <a:ahLst/>
              <a:cxnLst/>
              <a:rect l="l" t="t" r="r" b="b"/>
              <a:pathLst>
                <a:path w="12293196" h="2544792">
                  <a:moveTo>
                    <a:pt x="0" y="0"/>
                  </a:moveTo>
                  <a:lnTo>
                    <a:pt x="12293196" y="0"/>
                  </a:lnTo>
                  <a:lnTo>
                    <a:pt x="12293196" y="2544792"/>
                  </a:lnTo>
                  <a:lnTo>
                    <a:pt x="0" y="25447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47675" y="3688117"/>
            <a:ext cx="11783700" cy="289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8"/>
              </a:lnSpc>
            </a:pPr>
            <a:r>
              <a:rPr lang="en-US" sz="1026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Underlying theory  </a:t>
            </a:r>
          </a:p>
          <a:p>
            <a:pPr>
              <a:lnSpc>
                <a:spcPts val="11288"/>
              </a:lnSpc>
            </a:pPr>
            <a:r>
              <a:rPr lang="en-US" sz="1026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of our System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23B216-F3C5-4B33-AA0C-958F6CAE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31375" y="9791700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7" name="Slide Number Placeholder 19">
            <a:extLst>
              <a:ext uri="{FF2B5EF4-FFF2-40B4-BE49-F238E27FC236}">
                <a16:creationId xmlns:a16="http://schemas.microsoft.com/office/drawing/2014/main" id="{14910884-8DDA-4B72-A926-171F3151DAFC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EE7A6F76-4971-482D-A6C8-C9D65DD655B7}"/>
              </a:ext>
            </a:extLst>
          </p:cNvPr>
          <p:cNvSpPr txBox="1"/>
          <p:nvPr/>
        </p:nvSpPr>
        <p:spPr>
          <a:xfrm>
            <a:off x="762748" y="723902"/>
            <a:ext cx="16229851" cy="8556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Theories</a:t>
            </a:r>
          </a:p>
          <a:p>
            <a:endParaRPr lang="en-US" sz="4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45" lvl="1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Nutritional Science</a:t>
            </a:r>
          </a:p>
          <a:p>
            <a:pPr marL="1371645" lvl="2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food science to suggest what matches your calorie needs.</a:t>
            </a:r>
          </a:p>
          <a:p>
            <a:pPr marL="914445" lvl="1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Theory</a:t>
            </a:r>
          </a:p>
          <a:p>
            <a:pPr marL="1371645" lvl="2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14042"/>
                </a:solidFill>
                <a:latin typeface="Times New Roman" panose="02020603050405020304" pitchFamily="18" charset="0"/>
                <a:ea typeface="Open Sans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414042"/>
                </a:solidFill>
                <a:latin typeface="Times New Roman" panose="02020603050405020304" pitchFamily="18" charset="0"/>
                <a:ea typeface="Open Sans Bold" panose="020B0604020202020204" charset="0"/>
                <a:cs typeface="Times New Roman" panose="02020603050405020304" pitchFamily="18" charset="0"/>
              </a:rPr>
              <a:t>Selects food items by evaluating their caloric content against dietary goals to meet nutritional targets.</a:t>
            </a:r>
          </a:p>
          <a:p>
            <a:pPr marL="914445" lvl="1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Algorithms</a:t>
            </a:r>
          </a:p>
          <a:p>
            <a:pPr marL="1371645" lvl="2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14042"/>
                </a:solidFill>
                <a:latin typeface="Times New Roman" panose="02020603050405020304" pitchFamily="18" charset="0"/>
                <a:ea typeface="Open Sans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414042"/>
                </a:solidFill>
                <a:latin typeface="Times New Roman" panose="02020603050405020304" pitchFamily="18" charset="0"/>
                <a:ea typeface="Open Sans Bold" panose="020B0604020202020204" charset="0"/>
                <a:cs typeface="Times New Roman" panose="02020603050405020304" pitchFamily="18" charset="0"/>
              </a:rPr>
              <a:t>Picks the closest match in calories first to make a simple, immediate choice.</a:t>
            </a:r>
          </a:p>
          <a:p>
            <a:pPr marL="914445" lvl="1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Sorting Algorithms</a:t>
            </a:r>
          </a:p>
          <a:p>
            <a:pPr marL="1371645" lvl="2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14042"/>
                </a:solidFill>
                <a:latin typeface="Times New Roman" panose="02020603050405020304" pitchFamily="18" charset="0"/>
                <a:ea typeface="Open Sans Bold" panose="020B0604020202020204" charset="0"/>
                <a:cs typeface="Times New Roman" panose="02020603050405020304" pitchFamily="18" charset="0"/>
              </a:rPr>
              <a:t>Organizes food items in ascending order of caloric differences using sorting methods.</a:t>
            </a:r>
          </a:p>
          <a:p>
            <a:pPr marL="457223" indent="-457223">
              <a:buFont typeface="Arial" panose="020B0604020202020204" pitchFamily="34" charset="0"/>
              <a:buChar char="•"/>
            </a:pPr>
            <a:endParaRPr lang="en-US" sz="4400" dirty="0">
              <a:solidFill>
                <a:srgbClr val="414042"/>
              </a:solidFill>
              <a:latin typeface="Times New Roman" panose="02020603050405020304" pitchFamily="18" charset="0"/>
              <a:ea typeface="Open Sans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54CBEFC-05EF-4E62-9361-7D62E33B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791700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5" name="Slide Number Placeholder 19">
            <a:extLst>
              <a:ext uri="{FF2B5EF4-FFF2-40B4-BE49-F238E27FC236}">
                <a16:creationId xmlns:a16="http://schemas.microsoft.com/office/drawing/2014/main" id="{C5507718-B69F-4273-8D4F-6233C430DA08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9"/>
          <p:cNvSpPr/>
          <p:nvPr/>
        </p:nvSpPr>
        <p:spPr>
          <a:xfrm>
            <a:off x="10511" y="-23376"/>
            <a:ext cx="370490" cy="10310376"/>
          </a:xfrm>
          <a:custGeom>
            <a:avLst/>
            <a:gdLst/>
            <a:ahLst/>
            <a:cxnLst/>
            <a:rect l="l" t="t" r="r" b="b"/>
            <a:pathLst>
              <a:path w="251015" h="7137655">
                <a:moveTo>
                  <a:pt x="0" y="0"/>
                </a:moveTo>
                <a:lnTo>
                  <a:pt x="251015" y="0"/>
                </a:lnTo>
                <a:lnTo>
                  <a:pt x="251015" y="7137655"/>
                </a:lnTo>
                <a:lnTo>
                  <a:pt x="0" y="7137655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640492" y="555562"/>
            <a:ext cx="6447926" cy="100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10"/>
              </a:lnSpc>
            </a:pPr>
            <a:r>
              <a:rPr lang="en-US" sz="7009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23E692-10BF-4D07-9528-1593A986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791700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B00180D-393B-4B6A-AA59-8EAD9A961C37}"/>
              </a:ext>
            </a:extLst>
          </p:cNvPr>
          <p:cNvSpPr txBox="1"/>
          <p:nvPr/>
        </p:nvSpPr>
        <p:spPr>
          <a:xfrm>
            <a:off x="1143000" y="1790700"/>
            <a:ext cx="15216454" cy="9110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006E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</a:p>
          <a:p>
            <a:pPr algn="just"/>
            <a:endParaRPr lang="en-US" sz="2800" b="1" dirty="0">
              <a:solidFill>
                <a:srgbClr val="006E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MealBuddy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decides how much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user should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eat for each meal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Personal Details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Calculate Nutritional Needs</a:t>
            </a:r>
          </a:p>
          <a:p>
            <a:pPr marL="838219" lvl="1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DRI tools</a:t>
            </a:r>
          </a:p>
          <a:p>
            <a:pPr marL="1295419" lvl="2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calculate person's daily calorie needs. For men </a:t>
            </a:r>
          </a:p>
          <a:p>
            <a:pPr marL="1295419" lvl="2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Daily calorie need(kcal) = 66.5 + 13.8 * weight(KG) + 5.0 * height(cm) – 6.8 * age(years)</a:t>
            </a:r>
          </a:p>
          <a:p>
            <a:pPr marL="838219" lvl="1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related formulas</a:t>
            </a:r>
          </a:p>
          <a:p>
            <a:pPr marL="1295419" lvl="2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determine daily needs for carbs, fat, and protein based on a person's calorie needs, age, height, weight, and gender.</a:t>
            </a:r>
          </a:p>
          <a:p>
            <a:pPr marL="1295419" lvl="2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Daily fat intake(g) = Daily calorie need (kcal) * 0.30 / 9</a:t>
            </a:r>
          </a:p>
          <a:p>
            <a:pPr marL="1295419" lvl="2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Daily carbohydrate intake(g) = Daily calorie need (kcal) * 0.55 / 4</a:t>
            </a:r>
          </a:p>
          <a:p>
            <a:pPr marL="1295419" lvl="2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Daily protein intake(g) = weight(KG) * 0.9</a:t>
            </a:r>
          </a:p>
          <a:p>
            <a:pPr marL="1295419" lvl="2" indent="-381019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95419" lvl="2" indent="-381019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FCCC1F40-9712-4378-9FAC-84DD38F52AEF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637372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1000125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43979" y="3837988"/>
            <a:ext cx="896046" cy="521591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pPr>
              <a:lnSpc>
                <a:spcPts val="5916"/>
              </a:lnSpc>
            </a:pPr>
            <a:endParaRPr lang="en-US" sz="3286" dirty="0">
              <a:solidFill>
                <a:srgbClr val="00A6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47291" y="3837988"/>
            <a:ext cx="5792631" cy="3692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3200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Underlying theory of our system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, Technology and language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&amp; Future Scope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40025" y="3847513"/>
            <a:ext cx="6226904" cy="444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4"/>
              </a:lnSpc>
            </a:pPr>
            <a:r>
              <a:rPr lang="en-US" sz="3263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ts val="5874"/>
              </a:lnSpc>
            </a:pPr>
            <a:r>
              <a:rPr lang="en-US" sz="3263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pPr>
              <a:lnSpc>
                <a:spcPts val="5874"/>
              </a:lnSpc>
            </a:pPr>
            <a:r>
              <a:rPr lang="en-US" sz="3263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pPr>
              <a:lnSpc>
                <a:spcPts val="5874"/>
              </a:lnSpc>
            </a:pPr>
            <a:r>
              <a:rPr lang="en-US" sz="3263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lnSpc>
                <a:spcPts val="5916"/>
              </a:lnSpc>
            </a:pPr>
            <a:r>
              <a:rPr lang="en-US" sz="3200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the application works</a:t>
            </a:r>
          </a:p>
          <a:p>
            <a:pPr>
              <a:lnSpc>
                <a:spcPts val="5916"/>
              </a:lnSpc>
            </a:pPr>
            <a:r>
              <a:rPr lang="en-US" sz="3200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51245" y="3837988"/>
            <a:ext cx="896046" cy="3692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ts val="5916"/>
              </a:lnSpc>
            </a:pPr>
            <a:r>
              <a:rPr lang="en-US" sz="3286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3016158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0" y="1028700"/>
            <a:ext cx="7968138" cy="1987458"/>
          </a:xfrm>
          <a:custGeom>
            <a:avLst/>
            <a:gdLst/>
            <a:ahLst/>
            <a:cxnLst/>
            <a:rect l="l" t="t" r="r" b="b"/>
            <a:pathLst>
              <a:path w="5356183" h="1335970">
                <a:moveTo>
                  <a:pt x="0" y="0"/>
                </a:moveTo>
                <a:lnTo>
                  <a:pt x="5356183" y="0"/>
                </a:lnTo>
                <a:lnTo>
                  <a:pt x="5356183" y="1335970"/>
                </a:lnTo>
                <a:lnTo>
                  <a:pt x="0" y="1335970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8585" y="1481089"/>
            <a:ext cx="5626687" cy="114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765980" y="4386340"/>
            <a:ext cx="522020" cy="5925622"/>
          </a:xfrm>
          <a:custGeom>
            <a:avLst/>
            <a:gdLst/>
            <a:ahLst/>
            <a:cxnLst/>
            <a:rect l="l" t="t" r="r" b="b"/>
            <a:pathLst>
              <a:path w="350902" h="3983204">
                <a:moveTo>
                  <a:pt x="0" y="0"/>
                </a:moveTo>
                <a:lnTo>
                  <a:pt x="350902" y="0"/>
                </a:lnTo>
                <a:lnTo>
                  <a:pt x="350902" y="3983204"/>
                </a:lnTo>
                <a:lnTo>
                  <a:pt x="0" y="3983204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B65B832-5574-4B48-BA7E-621614E5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63800" y="9792105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BB89D4D1-1208-4505-B3E7-158B04FAC3F1}"/>
              </a:ext>
            </a:extLst>
          </p:cNvPr>
          <p:cNvSpPr txBox="1">
            <a:spLocks/>
          </p:cNvSpPr>
          <p:nvPr/>
        </p:nvSpPr>
        <p:spPr>
          <a:xfrm>
            <a:off x="-762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9"/>
          <p:cNvSpPr/>
          <p:nvPr/>
        </p:nvSpPr>
        <p:spPr>
          <a:xfrm>
            <a:off x="4156" y="0"/>
            <a:ext cx="483937" cy="10306707"/>
          </a:xfrm>
          <a:custGeom>
            <a:avLst/>
            <a:gdLst/>
            <a:ahLst/>
            <a:cxnLst/>
            <a:rect l="l" t="t" r="r" b="b"/>
            <a:pathLst>
              <a:path w="251015" h="7137655">
                <a:moveTo>
                  <a:pt x="0" y="0"/>
                </a:moveTo>
                <a:lnTo>
                  <a:pt x="251015" y="0"/>
                </a:lnTo>
                <a:lnTo>
                  <a:pt x="251015" y="7137655"/>
                </a:lnTo>
                <a:lnTo>
                  <a:pt x="0" y="7137655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640492" y="555563"/>
            <a:ext cx="9113107" cy="997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10"/>
              </a:lnSpc>
            </a:pPr>
            <a:r>
              <a:rPr lang="en-US" sz="7010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works?(Cont.)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B19E296-91A5-462B-9DFE-32A9DE301296}"/>
              </a:ext>
            </a:extLst>
          </p:cNvPr>
          <p:cNvGraphicFramePr/>
          <p:nvPr/>
        </p:nvGraphicFramePr>
        <p:xfrm>
          <a:off x="10358201" y="1257300"/>
          <a:ext cx="7317017" cy="777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3">
            <a:extLst>
              <a:ext uri="{FF2B5EF4-FFF2-40B4-BE49-F238E27FC236}">
                <a16:creationId xmlns:a16="http://schemas.microsoft.com/office/drawing/2014/main" id="{EBF4FDA8-0691-4BCE-9FEF-8DAAC9B345B5}"/>
              </a:ext>
            </a:extLst>
          </p:cNvPr>
          <p:cNvSpPr txBox="1"/>
          <p:nvPr/>
        </p:nvSpPr>
        <p:spPr>
          <a:xfrm>
            <a:off x="1295402" y="2508408"/>
            <a:ext cx="8910401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Meal Suggestions</a:t>
            </a:r>
          </a:p>
          <a:p>
            <a:endParaRPr lang="en-US" sz="4800" b="1" dirty="0">
              <a:solidFill>
                <a:srgbClr val="006E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 food with the item closest to the target kcal at the top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29" indent="-571529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Food Items</a:t>
            </a:r>
          </a:p>
          <a:p>
            <a:pPr marL="571529" indent="-571529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Caloric Difference Calculation</a:t>
            </a:r>
          </a:p>
          <a:p>
            <a:pPr marL="571529" indent="-571529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Ranking</a:t>
            </a:r>
          </a:p>
          <a:p>
            <a:pPr marL="571529" indent="-571529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Suggestions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00D6CA-52EC-4839-A38C-19AC4B38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1618" y="9791700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0B6A9D-62C3-4F31-AB78-EE718A5D8DB5}"/>
              </a:ext>
            </a:extLst>
          </p:cNvPr>
          <p:cNvSpPr txBox="1"/>
          <p:nvPr/>
        </p:nvSpPr>
        <p:spPr>
          <a:xfrm>
            <a:off x="13335000" y="9422368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No. : 08</a:t>
            </a:r>
          </a:p>
        </p:txBody>
      </p:sp>
      <p:sp>
        <p:nvSpPr>
          <p:cNvPr id="8" name="Slide Number Placeholder 19">
            <a:extLst>
              <a:ext uri="{FF2B5EF4-FFF2-40B4-BE49-F238E27FC236}">
                <a16:creationId xmlns:a16="http://schemas.microsoft.com/office/drawing/2014/main" id="{8D848F03-AC40-43D4-B529-A7158FC55FBF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112261" y="-7416477"/>
            <a:ext cx="1798330" cy="18095950"/>
            <a:chOff x="0" y="0"/>
            <a:chExt cx="473634" cy="4621150"/>
          </a:xfrm>
          <a:solidFill>
            <a:srgbClr val="00A65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73634" cy="4621150"/>
            </a:xfrm>
            <a:custGeom>
              <a:avLst/>
              <a:gdLst/>
              <a:ahLst/>
              <a:cxnLst/>
              <a:rect l="l" t="t" r="r" b="b"/>
              <a:pathLst>
                <a:path w="473634" h="4621150">
                  <a:moveTo>
                    <a:pt x="0" y="0"/>
                  </a:moveTo>
                  <a:lnTo>
                    <a:pt x="473634" y="0"/>
                  </a:lnTo>
                  <a:lnTo>
                    <a:pt x="473634" y="4621150"/>
                  </a:lnTo>
                  <a:lnTo>
                    <a:pt x="0" y="462115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892" t="9701" r="1892"/>
          <a:stretch>
            <a:fillRect/>
          </a:stretch>
        </p:blipFill>
        <p:spPr>
          <a:xfrm>
            <a:off x="11653842" y="3773042"/>
            <a:ext cx="6634158" cy="414817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26753" y="3513507"/>
            <a:ext cx="529273" cy="39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7"/>
              </a:lnSpc>
            </a:pPr>
            <a:r>
              <a:rPr lang="en-US" sz="2997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21248" y="3448193"/>
            <a:ext cx="3231167" cy="40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4"/>
              </a:lnSpc>
            </a:pPr>
            <a:r>
              <a:rPr lang="en-US" sz="2460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6752" y="4288062"/>
            <a:ext cx="529273" cy="37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897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1248" y="4175865"/>
            <a:ext cx="2667000" cy="400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44"/>
              </a:lnSpc>
            </a:pPr>
            <a:r>
              <a:rPr lang="en-US" sz="2460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6752" y="5047655"/>
            <a:ext cx="529273" cy="37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897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1248" y="4962939"/>
            <a:ext cx="2327699" cy="85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4"/>
              </a:lnSpc>
            </a:pPr>
            <a:r>
              <a:rPr lang="en-US" sz="2460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</a:t>
            </a:r>
          </a:p>
          <a:p>
            <a:pPr>
              <a:lnSpc>
                <a:spcPts val="3444"/>
              </a:lnSpc>
            </a:pPr>
            <a:endParaRPr lang="en-US" sz="2460" dirty="0">
              <a:solidFill>
                <a:srgbClr val="006E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78622" y="1201334"/>
            <a:ext cx="14036186" cy="108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3"/>
              </a:lnSpc>
            </a:pPr>
            <a:r>
              <a:rPr lang="en-US" sz="76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, Technology &amp; language 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046AE156-A8EC-4C06-A00C-6062348F749D}"/>
              </a:ext>
            </a:extLst>
          </p:cNvPr>
          <p:cNvSpPr txBox="1"/>
          <p:nvPr/>
        </p:nvSpPr>
        <p:spPr>
          <a:xfrm>
            <a:off x="1426751" y="6492804"/>
            <a:ext cx="529273" cy="3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897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7BCF3ACB-16F9-4ADD-B173-92893ED83EE7}"/>
              </a:ext>
            </a:extLst>
          </p:cNvPr>
          <p:cNvSpPr txBox="1"/>
          <p:nvPr/>
        </p:nvSpPr>
        <p:spPr>
          <a:xfrm>
            <a:off x="2221247" y="5694034"/>
            <a:ext cx="3231167" cy="400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44"/>
              </a:lnSpc>
            </a:pPr>
            <a:r>
              <a:rPr lang="en-US" sz="2460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 DATABSE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0BFA70C3-660F-42FB-9183-AC85763D4FEF}"/>
              </a:ext>
            </a:extLst>
          </p:cNvPr>
          <p:cNvSpPr txBox="1"/>
          <p:nvPr/>
        </p:nvSpPr>
        <p:spPr>
          <a:xfrm>
            <a:off x="1426752" y="5766906"/>
            <a:ext cx="529273" cy="3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897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CB32A58B-7313-45BA-A63B-0A5DA8C91DDB}"/>
              </a:ext>
            </a:extLst>
          </p:cNvPr>
          <p:cNvSpPr txBox="1"/>
          <p:nvPr/>
        </p:nvSpPr>
        <p:spPr>
          <a:xfrm>
            <a:off x="2221248" y="6425129"/>
            <a:ext cx="2667000" cy="400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44"/>
              </a:lnSpc>
            </a:pPr>
            <a:r>
              <a:rPr lang="en-US" sz="2460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</p:txBody>
      </p:sp>
      <p:sp>
        <p:nvSpPr>
          <p:cNvPr id="26" name="Slide Number Placeholder 14">
            <a:extLst>
              <a:ext uri="{FF2B5EF4-FFF2-40B4-BE49-F238E27FC236}">
                <a16:creationId xmlns:a16="http://schemas.microsoft.com/office/drawing/2014/main" id="{8FEF792E-5652-43B9-BB84-FC5852B03F2B}"/>
              </a:ext>
            </a:extLst>
          </p:cNvPr>
          <p:cNvSpPr txBox="1">
            <a:spLocks/>
          </p:cNvSpPr>
          <p:nvPr/>
        </p:nvSpPr>
        <p:spPr>
          <a:xfrm>
            <a:off x="15697200" y="97472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Slide Number Placeholder 19">
            <a:extLst>
              <a:ext uri="{FF2B5EF4-FFF2-40B4-BE49-F238E27FC236}">
                <a16:creationId xmlns:a16="http://schemas.microsoft.com/office/drawing/2014/main" id="{62E3EC1F-B3AB-4759-AABD-E18F62076D86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1"/>
            <a:ext cx="13792200" cy="2324099"/>
          </a:xfrm>
          <a:custGeom>
            <a:avLst/>
            <a:gdLst/>
            <a:ahLst/>
            <a:cxnLst/>
            <a:rect l="l" t="t" r="r" b="b"/>
            <a:pathLst>
              <a:path w="5655710" h="1990595">
                <a:moveTo>
                  <a:pt x="0" y="0"/>
                </a:moveTo>
                <a:lnTo>
                  <a:pt x="5655710" y="0"/>
                </a:lnTo>
                <a:lnTo>
                  <a:pt x="5655710" y="1990595"/>
                </a:lnTo>
                <a:lnTo>
                  <a:pt x="0" y="1990595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43000" y="695485"/>
            <a:ext cx="12244794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&amp; Future Scope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3302" y="2334285"/>
            <a:ext cx="14759394" cy="403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4879" lvl="1">
              <a:lnSpc>
                <a:spcPts val="5833"/>
              </a:lnSpc>
            </a:pPr>
            <a:r>
              <a:rPr lang="en-US" sz="3200" b="1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sz="3600" b="1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29759" lvl="1" indent="-314880">
              <a:lnSpc>
                <a:spcPct val="150000"/>
              </a:lnSpc>
              <a:buFont typeface="Arial"/>
              <a:buChar char="•"/>
            </a:pPr>
            <a:r>
              <a:rPr lang="en-US" sz="2918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end meal plan addition</a:t>
            </a:r>
          </a:p>
          <a:p>
            <a:pPr marL="629759" lvl="1" indent="-314880">
              <a:lnSpc>
                <a:spcPct val="150000"/>
              </a:lnSpc>
              <a:buFont typeface="Arial"/>
              <a:buChar char="•"/>
            </a:pPr>
            <a:r>
              <a:rPr lang="en-US" sz="2918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 about macronutrients other than carb, fat, protein such as vitamin, iron etc.</a:t>
            </a:r>
          </a:p>
          <a:p>
            <a:pPr marL="629759" lvl="1" indent="-314880">
              <a:lnSpc>
                <a:spcPct val="150000"/>
              </a:lnSpc>
              <a:buFont typeface="Arial"/>
              <a:buChar char="•"/>
            </a:pPr>
            <a:r>
              <a:rPr lang="en-US" sz="2918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Preferences on activity level</a:t>
            </a:r>
          </a:p>
          <a:p>
            <a:pPr marL="629759" lvl="1" indent="-314880">
              <a:lnSpc>
                <a:spcPct val="150000"/>
              </a:lnSpc>
              <a:buFont typeface="Arial"/>
              <a:buChar char="•"/>
            </a:pPr>
            <a:r>
              <a:rPr lang="en-US" sz="2918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Taste preferences </a:t>
            </a:r>
          </a:p>
          <a:p>
            <a:pPr marL="629759" lvl="1" indent="-314880">
              <a:lnSpc>
                <a:spcPct val="150000"/>
              </a:lnSpc>
              <a:buFont typeface="Arial"/>
              <a:buChar char="•"/>
            </a:pPr>
            <a:endParaRPr lang="en-US" sz="2918" dirty="0">
              <a:solidFill>
                <a:srgbClr val="4140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-14287" y="2329192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5400000">
            <a:off x="12130088" y="5129212"/>
            <a:ext cx="10287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273588" y="4000500"/>
            <a:ext cx="1000125" cy="6287477"/>
          </a:xfrm>
          <a:custGeom>
            <a:avLst/>
            <a:gdLst/>
            <a:ahLst/>
            <a:cxnLst/>
            <a:rect l="l" t="t" r="r" b="b"/>
            <a:pathLst>
              <a:path w="672284" h="3698210">
                <a:moveTo>
                  <a:pt x="0" y="0"/>
                </a:moveTo>
                <a:lnTo>
                  <a:pt x="672284" y="0"/>
                </a:lnTo>
                <a:lnTo>
                  <a:pt x="672284" y="3698210"/>
                </a:lnTo>
                <a:lnTo>
                  <a:pt x="0" y="3698210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7FE20476-A455-4660-A7AA-32861EA57F54}"/>
              </a:ext>
            </a:extLst>
          </p:cNvPr>
          <p:cNvSpPr txBox="1"/>
          <p:nvPr/>
        </p:nvSpPr>
        <p:spPr>
          <a:xfrm>
            <a:off x="1059079" y="5844167"/>
            <a:ext cx="14759383" cy="389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4879" lvl="1">
              <a:lnSpc>
                <a:spcPts val="5833"/>
              </a:lnSpc>
            </a:pPr>
            <a:r>
              <a:rPr lang="en-US" sz="3200" b="1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r>
              <a:rPr lang="en-US" sz="3600" b="1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29759" lvl="1" indent="-314879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Meal Suggestions</a:t>
            </a:r>
          </a:p>
          <a:p>
            <a:pPr marL="629759" lvl="1" indent="-314879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Grocery Management with Photos</a:t>
            </a:r>
          </a:p>
          <a:p>
            <a:pPr marL="629759" lvl="1" indent="-314879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User Preferences Over Time</a:t>
            </a:r>
          </a:p>
          <a:p>
            <a:pPr marL="629759" lvl="1" indent="-314879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Nutrition Experts</a:t>
            </a:r>
          </a:p>
          <a:p>
            <a:pPr marL="629759" lvl="1" indent="-314879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Recipe Creation</a:t>
            </a:r>
            <a:endParaRPr lang="en-US" sz="2800" dirty="0">
              <a:solidFill>
                <a:srgbClr val="4140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lide Number Placeholder 14">
            <a:extLst>
              <a:ext uri="{FF2B5EF4-FFF2-40B4-BE49-F238E27FC236}">
                <a16:creationId xmlns:a16="http://schemas.microsoft.com/office/drawing/2014/main" id="{15033393-C750-4FD0-B78A-1940CD0E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747250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" name="Slide Number Placeholder 19">
            <a:extLst>
              <a:ext uri="{FF2B5EF4-FFF2-40B4-BE49-F238E27FC236}">
                <a16:creationId xmlns:a16="http://schemas.microsoft.com/office/drawing/2014/main" id="{37A9E3B9-2D66-49D0-A4F1-6D69DECDBA95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1"/>
            <a:ext cx="13792200" cy="2552700"/>
          </a:xfrm>
          <a:custGeom>
            <a:avLst/>
            <a:gdLst/>
            <a:ahLst/>
            <a:cxnLst/>
            <a:rect l="l" t="t" r="r" b="b"/>
            <a:pathLst>
              <a:path w="5655710" h="1990595">
                <a:moveTo>
                  <a:pt x="0" y="0"/>
                </a:moveTo>
                <a:lnTo>
                  <a:pt x="5655710" y="0"/>
                </a:lnTo>
                <a:lnTo>
                  <a:pt x="5655710" y="1990595"/>
                </a:lnTo>
                <a:lnTo>
                  <a:pt x="0" y="1990595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90204" y="940269"/>
            <a:ext cx="12244794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AutoShape 8"/>
          <p:cNvSpPr/>
          <p:nvPr/>
        </p:nvSpPr>
        <p:spPr>
          <a:xfrm>
            <a:off x="-14287" y="2574871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5400000">
            <a:off x="12130088" y="5129212"/>
            <a:ext cx="10287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273588" y="3985234"/>
            <a:ext cx="1000125" cy="6287477"/>
          </a:xfrm>
          <a:custGeom>
            <a:avLst/>
            <a:gdLst/>
            <a:ahLst/>
            <a:cxnLst/>
            <a:rect l="l" t="t" r="r" b="b"/>
            <a:pathLst>
              <a:path w="672284" h="3698210">
                <a:moveTo>
                  <a:pt x="0" y="0"/>
                </a:moveTo>
                <a:lnTo>
                  <a:pt x="672284" y="0"/>
                </a:lnTo>
                <a:lnTo>
                  <a:pt x="672284" y="3698210"/>
                </a:lnTo>
                <a:lnTo>
                  <a:pt x="0" y="3698210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F0982010-DDE9-479C-9AB2-924A3133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747250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A50EE-2B1E-40DB-86C5-B1C7CC999921}"/>
              </a:ext>
            </a:extLst>
          </p:cNvPr>
          <p:cNvSpPr txBox="1"/>
          <p:nvPr/>
        </p:nvSpPr>
        <p:spPr>
          <a:xfrm>
            <a:off x="1014410" y="3067693"/>
            <a:ext cx="15259039" cy="444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Our Food Recommender System is a major step forward in using technology to customize nutrition and manage health.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 Our app offers personalized meal suggestions and grocery management tools and caters to specific dietary needs.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 It simplifies meal planning and provides users with knowledge and resources to make healthier food choices</a:t>
            </a:r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34AFF504-2805-401C-9F1D-124EC2B90FDB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  <p:extLst>
      <p:ext uri="{BB962C8B-B14F-4D97-AF65-F5344CB8AC3E}">
        <p14:creationId xmlns:p14="http://schemas.microsoft.com/office/powerpoint/2010/main" val="5084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3334997" cy="2988571"/>
          </a:xfrm>
          <a:custGeom>
            <a:avLst/>
            <a:gdLst/>
            <a:ahLst/>
            <a:cxnLst/>
            <a:rect l="l" t="t" r="r" b="b"/>
            <a:pathLst>
              <a:path w="5655710" h="2496409">
                <a:moveTo>
                  <a:pt x="0" y="0"/>
                </a:moveTo>
                <a:lnTo>
                  <a:pt x="5655710" y="0"/>
                </a:lnTo>
                <a:lnTo>
                  <a:pt x="5655710" y="2496409"/>
                </a:lnTo>
                <a:lnTo>
                  <a:pt x="0" y="2496409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99817" y="919607"/>
            <a:ext cx="6233321" cy="114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6472" y="3809238"/>
            <a:ext cx="15532508" cy="431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447675" lvl="0" algn="just" fontAlgn="base">
              <a:lnSpc>
                <a:spcPct val="107000"/>
              </a:lnSpc>
              <a:spcBef>
                <a:spcPts val="0"/>
              </a:spcBef>
              <a:spcAft>
                <a:spcPts val="1205"/>
              </a:spcAft>
              <a:buClr>
                <a:srgbClr val="000000"/>
              </a:buClr>
              <a:buSzPts val="1200"/>
            </a:pPr>
            <a:endParaRPr lang="en-US" sz="2800" u="none" strike="noStrike" dirty="0">
              <a:solidFill>
                <a:srgbClr val="006EA4"/>
              </a:solidFill>
              <a:effectLst/>
              <a:uFill>
                <a:solidFill>
                  <a:srgbClr val="000000"/>
                </a:solidFill>
              </a:uFill>
              <a:latin typeface="DM Sans Bold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47675" lvl="0" algn="just" fontAlgn="base">
              <a:lnSpc>
                <a:spcPct val="107000"/>
              </a:lnSpc>
              <a:spcBef>
                <a:spcPts val="0"/>
              </a:spcBef>
              <a:spcAft>
                <a:spcPts val="1205"/>
              </a:spcAft>
              <a:buClr>
                <a:srgbClr val="000000"/>
              </a:buClr>
              <a:buSzPts val="1200"/>
            </a:pPr>
            <a:r>
              <a:rPr lang="en-US" sz="3200" u="none" strike="noStrike" dirty="0">
                <a:solidFill>
                  <a:srgbClr val="006EA4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https://www.calculator.net/bmi-calculator.html </a:t>
            </a:r>
          </a:p>
          <a:p>
            <a:pPr>
              <a:lnSpc>
                <a:spcPts val="5599"/>
              </a:lnSpc>
            </a:pPr>
            <a:r>
              <a:rPr lang="en-US" sz="3200" dirty="0">
                <a:solidFill>
                  <a:srgbClr val="006EA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https://www.nal.usda.gov/human-nutrition-and-food-safety/dri-calculator </a:t>
            </a:r>
          </a:p>
          <a:p>
            <a:pPr marR="447675" lvl="0" algn="just" fontAlgn="base">
              <a:lnSpc>
                <a:spcPct val="191000"/>
              </a:lnSpc>
              <a:spcBef>
                <a:spcPts val="0"/>
              </a:spcBef>
              <a:spcAft>
                <a:spcPts val="30"/>
              </a:spcAft>
              <a:buClr>
                <a:srgbClr val="000000"/>
              </a:buClr>
              <a:buSzPts val="1200"/>
            </a:pPr>
            <a:r>
              <a:rPr lang="en-US" sz="3200" u="none" strike="noStrike" dirty="0">
                <a:solidFill>
                  <a:srgbClr val="006EA4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https://www.k-state.edu/paccats/Contents/Nutrition/PDF/Needs.pdf </a:t>
            </a:r>
          </a:p>
          <a:p>
            <a:pPr>
              <a:lnSpc>
                <a:spcPts val="5599"/>
              </a:lnSpc>
            </a:pPr>
            <a:endParaRPr lang="en-US" sz="2799" u="none" dirty="0">
              <a:solidFill>
                <a:srgbClr val="006EA4"/>
              </a:solidFill>
              <a:latin typeface="DM Sans Bold"/>
            </a:endParaRPr>
          </a:p>
          <a:p>
            <a:pPr>
              <a:lnSpc>
                <a:spcPts val="5599"/>
              </a:lnSpc>
            </a:pPr>
            <a:endParaRPr lang="en-US" sz="2799" u="none" dirty="0">
              <a:solidFill>
                <a:srgbClr val="006EA4"/>
              </a:solidFill>
              <a:latin typeface="DM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9229725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5400000">
            <a:off x="12130088" y="5129212"/>
            <a:ext cx="10287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287875" y="3742363"/>
            <a:ext cx="1000125" cy="5501650"/>
          </a:xfrm>
          <a:custGeom>
            <a:avLst/>
            <a:gdLst/>
            <a:ahLst/>
            <a:cxnLst/>
            <a:rect l="l" t="t" r="r" b="b"/>
            <a:pathLst>
              <a:path w="672284" h="3698210">
                <a:moveTo>
                  <a:pt x="0" y="0"/>
                </a:moveTo>
                <a:lnTo>
                  <a:pt x="672284" y="0"/>
                </a:lnTo>
                <a:lnTo>
                  <a:pt x="672284" y="3698210"/>
                </a:lnTo>
                <a:lnTo>
                  <a:pt x="0" y="3698210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DA4510-90C9-4F42-800D-55059D6DCAB5}"/>
              </a:ext>
            </a:extLst>
          </p:cNvPr>
          <p:cNvSpPr txBox="1"/>
          <p:nvPr/>
        </p:nvSpPr>
        <p:spPr>
          <a:xfrm>
            <a:off x="1412326" y="52522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5A508-34A9-488D-9C0F-FBE4B3AED3B2}"/>
              </a:ext>
            </a:extLst>
          </p:cNvPr>
          <p:cNvSpPr txBox="1"/>
          <p:nvPr/>
        </p:nvSpPr>
        <p:spPr>
          <a:xfrm>
            <a:off x="1386679" y="439008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A266D-D519-4B45-86E9-DD8B4F2142DC}"/>
              </a:ext>
            </a:extLst>
          </p:cNvPr>
          <p:cNvSpPr txBox="1"/>
          <p:nvPr/>
        </p:nvSpPr>
        <p:spPr>
          <a:xfrm>
            <a:off x="1386679" y="6052844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BC4C8CA-77D8-4F6D-95BD-69C7C55E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1" name="Slide Number Placeholder 14">
            <a:extLst>
              <a:ext uri="{FF2B5EF4-FFF2-40B4-BE49-F238E27FC236}">
                <a16:creationId xmlns:a16="http://schemas.microsoft.com/office/drawing/2014/main" id="{DAC67835-3988-44D6-9A6A-A0C13EEB12C6}"/>
              </a:ext>
            </a:extLst>
          </p:cNvPr>
          <p:cNvSpPr txBox="1">
            <a:spLocks/>
          </p:cNvSpPr>
          <p:nvPr/>
        </p:nvSpPr>
        <p:spPr>
          <a:xfrm>
            <a:off x="15697200" y="97472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3B3E95E2-C88E-4780-8873-504BBD195F22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4100512" y="5129212"/>
            <a:ext cx="10287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5400000">
            <a:off x="12130088" y="5129212"/>
            <a:ext cx="10287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8575" y="3618865"/>
            <a:ext cx="18316575" cy="3049270"/>
          </a:xfrm>
          <a:custGeom>
            <a:avLst/>
            <a:gdLst/>
            <a:ahLst/>
            <a:cxnLst/>
            <a:rect l="l" t="t" r="r" b="b"/>
            <a:pathLst>
              <a:path w="11620912" h="2049720">
                <a:moveTo>
                  <a:pt x="0" y="0"/>
                </a:moveTo>
                <a:lnTo>
                  <a:pt x="11620912" y="0"/>
                </a:lnTo>
                <a:lnTo>
                  <a:pt x="11620912" y="2049720"/>
                </a:lnTo>
                <a:lnTo>
                  <a:pt x="0" y="2049720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070196" y="4205287"/>
            <a:ext cx="8693355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47"/>
              </a:lnSpc>
            </a:pPr>
            <a:r>
              <a:rPr lang="en-US" sz="12373" dirty="0">
                <a:solidFill>
                  <a:srgbClr val="FFFFFF"/>
                </a:solidFill>
                <a:latin typeface="DM Sans Bold"/>
              </a:rPr>
              <a:t>Thank You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357C3F8-302C-4F3C-BA02-A5BF8AA6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7" name="Slide Number Placeholder 14">
            <a:extLst>
              <a:ext uri="{FF2B5EF4-FFF2-40B4-BE49-F238E27FC236}">
                <a16:creationId xmlns:a16="http://schemas.microsoft.com/office/drawing/2014/main" id="{CA5379EC-0F84-469B-9B5B-4EBBCD6AE9EC}"/>
              </a:ext>
            </a:extLst>
          </p:cNvPr>
          <p:cNvSpPr txBox="1">
            <a:spLocks/>
          </p:cNvSpPr>
          <p:nvPr/>
        </p:nvSpPr>
        <p:spPr>
          <a:xfrm>
            <a:off x="15697200" y="97472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FB8867E4-44E0-46DF-8385-A172BF1B9669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2731666" y="5129213"/>
            <a:ext cx="10287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-14287"/>
            <a:ext cx="17889454" cy="473415"/>
          </a:xfrm>
          <a:custGeom>
            <a:avLst/>
            <a:gdLst/>
            <a:ahLst/>
            <a:cxnLst/>
            <a:rect l="l" t="t" r="r" b="b"/>
            <a:pathLst>
              <a:path w="12025294" h="738949">
                <a:moveTo>
                  <a:pt x="0" y="0"/>
                </a:moveTo>
                <a:lnTo>
                  <a:pt x="12025294" y="0"/>
                </a:lnTo>
                <a:lnTo>
                  <a:pt x="12025294" y="738949"/>
                </a:lnTo>
                <a:lnTo>
                  <a:pt x="0" y="738949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0" y="2705100"/>
            <a:ext cx="18403813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71600" y="1311033"/>
            <a:ext cx="10280597" cy="54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1"/>
              </a:lnSpc>
            </a:pPr>
            <a:r>
              <a:rPr lang="en-US" sz="4800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Smart Meal Recommendation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6194" y="2861970"/>
            <a:ext cx="6084405" cy="167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8"/>
              </a:lnSpc>
            </a:pPr>
            <a:r>
              <a:rPr lang="en-US" sz="5880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ts val="6468"/>
              </a:lnSpc>
            </a:pPr>
            <a:endParaRPr lang="en-US" sz="5880" dirty="0">
              <a:solidFill>
                <a:srgbClr val="00A6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88228" y="3848100"/>
            <a:ext cx="15482944" cy="4046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031" lvl="1" indent="-295015" algn="just">
              <a:lnSpc>
                <a:spcPts val="3826"/>
              </a:lnSpc>
              <a:buFont typeface="Arial"/>
              <a:buChar char="•"/>
            </a:pPr>
            <a:endParaRPr lang="en-US" sz="3200" dirty="0">
              <a:solidFill>
                <a:srgbClr val="4140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0031" lvl="1" indent="-295015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</a:t>
            </a:r>
            <a:r>
              <a:rPr lang="en-US" sz="2800" dirty="0">
                <a:latin typeface="Times New Roman" panose="02020603050405020304" pitchFamily="18" charset="0"/>
                <a:ea typeface="Open Sans Bold" panose="020B0604020202020204" charset="0"/>
                <a:cs typeface="Times New Roman" panose="02020603050405020304" pitchFamily="18" charset="0"/>
              </a:rPr>
              <a:t>meal management plays a pivotal role in contemporary health strategies, serving as a preventive measure against various noncommunicable diseases.</a:t>
            </a:r>
          </a:p>
          <a:p>
            <a:pPr marL="590031" lvl="1" indent="-295015" algn="just">
              <a:lnSpc>
                <a:spcPct val="150000"/>
              </a:lnSpc>
              <a:buFont typeface="Arial"/>
              <a:buChar char="•"/>
            </a:pPr>
            <a:endParaRPr lang="en-US" sz="1200" dirty="0">
              <a:latin typeface="Times New Roman" panose="02020603050405020304" pitchFamily="18" charset="0"/>
              <a:ea typeface="Open Sans Bold" panose="020B0604020202020204" charset="0"/>
              <a:cs typeface="Times New Roman" panose="02020603050405020304" pitchFamily="18" charset="0"/>
            </a:endParaRPr>
          </a:p>
          <a:p>
            <a:pPr marL="590031" lvl="1" indent="-295015" algn="just">
              <a:lnSpc>
                <a:spcPct val="150000"/>
              </a:lnSpc>
              <a:buFont typeface="Arial"/>
              <a:buChar char="•"/>
            </a:pPr>
            <a:endParaRPr lang="en-US" sz="1200" dirty="0">
              <a:latin typeface="Times New Roman" panose="02020603050405020304" pitchFamily="18" charset="0"/>
              <a:ea typeface="Open Sans Bold" panose="020B0604020202020204" charset="0"/>
              <a:cs typeface="Times New Roman" panose="02020603050405020304" pitchFamily="18" charset="0"/>
            </a:endParaRPr>
          </a:p>
          <a:p>
            <a:pPr marL="590031" lvl="1" indent="-295015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Open Sans Bold" panose="020B0604020202020204" charset="0"/>
                <a:cs typeface="Times New Roman" panose="02020603050405020304" pitchFamily="18" charset="0"/>
              </a:rPr>
              <a:t>So, it is very essential to follow a systemic approach to daily meal planning, emphasizing nutrition-focused information to effectively regulate essential dietary components.</a:t>
            </a:r>
            <a:endParaRPr lang="en-US" sz="2800" dirty="0">
              <a:solidFill>
                <a:srgbClr val="414042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r>
              <a:rPr lang="en-US" sz="273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F614CB-EB72-4816-A0DB-C1B2EF39A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533" y="459127"/>
            <a:ext cx="3943345" cy="2245967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919B400-B14A-4874-8898-D780571E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04372" y="9770767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Slide Number Placeholder 19">
            <a:extLst>
              <a:ext uri="{FF2B5EF4-FFF2-40B4-BE49-F238E27FC236}">
                <a16:creationId xmlns:a16="http://schemas.microsoft.com/office/drawing/2014/main" id="{04F0C3F1-5493-42A1-B60C-06DDE8669425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8227" y="1042988"/>
            <a:ext cx="6089365" cy="115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8100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89276" y="1965097"/>
            <a:ext cx="9243567" cy="471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lack of knowledge about proper diet plans</a:t>
            </a:r>
          </a:p>
          <a:p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absence of a structured meal plan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widespread availability of junk food </a:t>
            </a:r>
            <a:endParaRPr lang="en-US" sz="3400" dirty="0">
              <a:solidFill>
                <a:srgbClr val="414042"/>
              </a:solidFill>
              <a:latin typeface="Open Sans Bold"/>
            </a:endParaRPr>
          </a:p>
          <a:p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Habitual eating patterns due to comfort and familiarity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0" y="9229725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0" y="1000125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6898" y="1000126"/>
            <a:ext cx="1075125" cy="8229598"/>
          </a:xfrm>
          <a:custGeom>
            <a:avLst/>
            <a:gdLst/>
            <a:ahLst/>
            <a:cxnLst/>
            <a:rect l="l" t="t" r="r" b="b"/>
            <a:pathLst>
              <a:path w="1431218" h="6881857">
                <a:moveTo>
                  <a:pt x="0" y="0"/>
                </a:moveTo>
                <a:lnTo>
                  <a:pt x="1431218" y="0"/>
                </a:lnTo>
                <a:lnTo>
                  <a:pt x="1431218" y="6881857"/>
                </a:lnTo>
                <a:lnTo>
                  <a:pt x="0" y="6881857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-623887" y="2667000"/>
            <a:ext cx="3305175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-5400000">
            <a:off x="4019550" y="5157788"/>
            <a:ext cx="82296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FD341F-DB41-47C5-A3EB-25617974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07" y="2394898"/>
            <a:ext cx="6716012" cy="6633535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2744D5E-58B7-4B37-85EE-6EDD9B7D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04426" y="9793333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Slide Number Placeholder 19">
            <a:extLst>
              <a:ext uri="{FF2B5EF4-FFF2-40B4-BE49-F238E27FC236}">
                <a16:creationId xmlns:a16="http://schemas.microsoft.com/office/drawing/2014/main" id="{7CD8725F-FD81-4AA7-B1B5-C5632FBAD4AC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025063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89974" y="2835416"/>
            <a:ext cx="4998026" cy="5189647"/>
            <a:chOff x="0" y="0"/>
            <a:chExt cx="3359674" cy="3488482"/>
          </a:xfrm>
          <a:solidFill>
            <a:srgbClr val="00A651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3359674" cy="3488482"/>
            </a:xfrm>
            <a:custGeom>
              <a:avLst/>
              <a:gdLst/>
              <a:ahLst/>
              <a:cxnLst/>
              <a:rect l="l" t="t" r="r" b="b"/>
              <a:pathLst>
                <a:path w="3359674" h="3488482">
                  <a:moveTo>
                    <a:pt x="0" y="0"/>
                  </a:moveTo>
                  <a:lnTo>
                    <a:pt x="3359674" y="0"/>
                  </a:lnTo>
                  <a:lnTo>
                    <a:pt x="3359674" y="3488482"/>
                  </a:lnTo>
                  <a:lnTo>
                    <a:pt x="0" y="348848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118" y="2806841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18" y="2835416"/>
            <a:ext cx="315244" cy="5189647"/>
          </a:xfrm>
          <a:custGeom>
            <a:avLst/>
            <a:gdLst/>
            <a:ahLst/>
            <a:cxnLst/>
            <a:rect l="l" t="t" r="r" b="b"/>
            <a:pathLst>
              <a:path w="211907" h="3488482">
                <a:moveTo>
                  <a:pt x="0" y="0"/>
                </a:moveTo>
                <a:lnTo>
                  <a:pt x="211907" y="0"/>
                </a:lnTo>
                <a:lnTo>
                  <a:pt x="211907" y="3488482"/>
                </a:lnTo>
                <a:lnTo>
                  <a:pt x="0" y="3488482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4488" y="4025838"/>
            <a:ext cx="10276357" cy="68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3"/>
              </a:lnSpc>
            </a:pPr>
            <a:r>
              <a:rPr lang="en-US" sz="4812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android application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47854" y="4972308"/>
            <a:ext cx="3549915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8"/>
              </a:lnSpc>
            </a:pPr>
            <a:r>
              <a:rPr lang="en-US" sz="4968" dirty="0" err="1">
                <a:solidFill>
                  <a:srgbClr val="0C82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MealBuddy</a:t>
            </a:r>
            <a:endParaRPr lang="en-US" sz="4968" dirty="0">
              <a:solidFill>
                <a:srgbClr val="0C82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35092" y="6037992"/>
            <a:ext cx="8855149" cy="594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9"/>
              </a:lnSpc>
            </a:pPr>
            <a:r>
              <a:rPr lang="en-US" sz="4099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considering the following objectives  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6373526" y="9569807"/>
            <a:ext cx="1132211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6196652" y="5430240"/>
            <a:ext cx="1309085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41973" y="5057738"/>
            <a:ext cx="2205881" cy="63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4"/>
              </a:lnSpc>
            </a:pPr>
            <a:r>
              <a:rPr lang="en-US" sz="4458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named  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8877554" y="863864"/>
            <a:ext cx="513607" cy="18288000"/>
          </a:xfrm>
          <a:custGeom>
            <a:avLst/>
            <a:gdLst/>
            <a:ahLst/>
            <a:cxnLst/>
            <a:rect l="l" t="t" r="r" b="b"/>
            <a:pathLst>
              <a:path w="345247" h="12293196">
                <a:moveTo>
                  <a:pt x="0" y="0"/>
                </a:moveTo>
                <a:lnTo>
                  <a:pt x="345247" y="0"/>
                </a:lnTo>
                <a:lnTo>
                  <a:pt x="345247" y="12293196"/>
                </a:lnTo>
                <a:lnTo>
                  <a:pt x="0" y="12293196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9643" y="667280"/>
            <a:ext cx="8146324" cy="1391038"/>
          </a:xfrm>
          <a:custGeom>
            <a:avLst/>
            <a:gdLst/>
            <a:ahLst/>
            <a:cxnLst/>
            <a:rect l="l" t="t" r="r" b="b"/>
            <a:pathLst>
              <a:path w="5475960" h="935056">
                <a:moveTo>
                  <a:pt x="0" y="0"/>
                </a:moveTo>
                <a:lnTo>
                  <a:pt x="5475960" y="0"/>
                </a:lnTo>
                <a:lnTo>
                  <a:pt x="5475960" y="935056"/>
                </a:lnTo>
                <a:lnTo>
                  <a:pt x="0" y="935056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62637" y="920203"/>
            <a:ext cx="4201765" cy="95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0"/>
              </a:lnSpc>
            </a:pPr>
            <a:r>
              <a:rPr lang="en-US" sz="6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848268-7DDE-46A5-9BF5-C4B5B818B3BF}"/>
              </a:ext>
            </a:extLst>
          </p:cNvPr>
          <p:cNvGrpSpPr/>
          <p:nvPr/>
        </p:nvGrpSpPr>
        <p:grpSpPr>
          <a:xfrm>
            <a:off x="11651923" y="776253"/>
            <a:ext cx="3776449" cy="8392109"/>
            <a:chOff x="11651923" y="776253"/>
            <a:chExt cx="3776449" cy="83921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DCB4DE-8E29-444C-9807-F3B14980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1923" y="776253"/>
              <a:ext cx="3776449" cy="8392109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9572B7-A33D-4E9A-A108-97E9743CFA29}"/>
                </a:ext>
              </a:extLst>
            </p:cNvPr>
            <p:cNvSpPr/>
            <p:nvPr/>
          </p:nvSpPr>
          <p:spPr>
            <a:xfrm>
              <a:off x="13030200" y="6210300"/>
              <a:ext cx="914400" cy="1119196"/>
            </a:xfrm>
            <a:prstGeom prst="rect">
              <a:avLst/>
            </a:prstGeom>
            <a:solidFill>
              <a:srgbClr val="4CA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CB70A2F7-2270-4B28-9212-B690A4F8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99549" y="9787381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Slide Number Placeholder 19">
            <a:extLst>
              <a:ext uri="{FF2B5EF4-FFF2-40B4-BE49-F238E27FC236}">
                <a16:creationId xmlns:a16="http://schemas.microsoft.com/office/drawing/2014/main" id="{DAEDC201-E1E7-4E96-8756-15E8E125F19D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4746"/>
            <a:ext cx="9153525" cy="1896467"/>
            <a:chOff x="0" y="0"/>
            <a:chExt cx="6153001" cy="1274806"/>
          </a:xfrm>
          <a:solidFill>
            <a:srgbClr val="00A65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53001" cy="1274806"/>
            </a:xfrm>
            <a:custGeom>
              <a:avLst/>
              <a:gdLst/>
              <a:ahLst/>
              <a:cxnLst/>
              <a:rect l="l" t="t" r="r" b="b"/>
              <a:pathLst>
                <a:path w="6153001" h="1274806">
                  <a:moveTo>
                    <a:pt x="0" y="0"/>
                  </a:moveTo>
                  <a:lnTo>
                    <a:pt x="6153001" y="0"/>
                  </a:lnTo>
                  <a:lnTo>
                    <a:pt x="6153001" y="1274806"/>
                  </a:lnTo>
                  <a:lnTo>
                    <a:pt x="0" y="127480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93369" y="1711642"/>
            <a:ext cx="645287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9229725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5379" flipV="1">
            <a:off x="-26172" y="3532524"/>
            <a:ext cx="18287955" cy="42944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9153525" y="1276171"/>
            <a:ext cx="9039225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93369" y="4591225"/>
            <a:ext cx="1728983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Open Sans Bold" panose="020B0604020202020204" charset="0"/>
                <a:cs typeface="Times New Roman" panose="02020603050405020304" pitchFamily="18" charset="0"/>
              </a:rPr>
              <a:t>Promote healthier eating habits by encouraging healthier eating patterns through structured meal plans</a:t>
            </a:r>
          </a:p>
          <a:p>
            <a:endParaRPr lang="en-US" sz="3200" dirty="0">
              <a:latin typeface="Times New Roman" panose="02020603050405020304" pitchFamily="18" charset="0"/>
              <a:ea typeface="Open Sans Bold" panose="020B060402020202020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Open Sans Bold" panose="020B0604020202020204" charset="0"/>
                <a:cs typeface="Times New Roman" panose="02020603050405020304" pitchFamily="18" charset="0"/>
              </a:rPr>
              <a:t> Promote personalized nutritional guidance based on individual nutritional needs and preferences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ea typeface="Open Sans Bold" panose="020B060402020202020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Open Sans Bold" panose="020B0604020202020204" charset="0"/>
                <a:cs typeface="Times New Roman" panose="02020603050405020304" pitchFamily="18" charset="0"/>
              </a:rPr>
              <a:t> Ensure integrated grocery management that align with the planned meals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F487E7F-21B8-4FD6-B64B-31292D35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791700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Slide Number Placeholder 19">
            <a:extLst>
              <a:ext uri="{FF2B5EF4-FFF2-40B4-BE49-F238E27FC236}">
                <a16:creationId xmlns:a16="http://schemas.microsoft.com/office/drawing/2014/main" id="{7F13407D-DCC3-4D2E-A001-157B5412DF82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9821" y="634235"/>
            <a:ext cx="13476760" cy="114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00A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the application works?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9229725"/>
            <a:ext cx="1828800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59821" y="3632021"/>
            <a:ext cx="453883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</a:p>
          <a:p>
            <a:pPr>
              <a:lnSpc>
                <a:spcPts val="3840"/>
              </a:lnSpc>
            </a:pPr>
            <a:endParaRPr lang="en-US" sz="3200">
              <a:solidFill>
                <a:srgbClr val="006E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98212" y="4377736"/>
            <a:ext cx="2616778" cy="2978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33"/>
              </a:lnSpc>
            </a:pPr>
            <a:r>
              <a:rPr lang="en-US" sz="280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 data during register:</a:t>
            </a:r>
          </a:p>
          <a:p>
            <a:pPr marL="606652" lvl="1" indent="-303326" algn="just">
              <a:lnSpc>
                <a:spcPts val="3933"/>
              </a:lnSpc>
              <a:buFont typeface="Arial"/>
              <a:buChar char="•"/>
            </a:pPr>
            <a:r>
              <a:rPr lang="en-US" sz="280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</a:t>
            </a:r>
          </a:p>
          <a:p>
            <a:pPr marL="606652" lvl="1" indent="-303326" algn="just">
              <a:lnSpc>
                <a:spcPts val="3933"/>
              </a:lnSpc>
              <a:buFont typeface="Arial"/>
              <a:buChar char="•"/>
            </a:pPr>
            <a:r>
              <a:rPr lang="en-US" sz="280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Gender</a:t>
            </a:r>
          </a:p>
          <a:p>
            <a:pPr marL="606652" lvl="1" indent="-303326" algn="just">
              <a:lnSpc>
                <a:spcPts val="3933"/>
              </a:lnSpc>
              <a:buFont typeface="Arial"/>
              <a:buChar char="•"/>
            </a:pPr>
            <a:r>
              <a:rPr lang="en-US" sz="280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Height</a:t>
            </a:r>
          </a:p>
          <a:p>
            <a:pPr marL="606652" lvl="1" indent="-303326" algn="just">
              <a:lnSpc>
                <a:spcPts val="3933"/>
              </a:lnSpc>
              <a:buFont typeface="Arial"/>
              <a:buChar char="•"/>
            </a:pPr>
            <a:r>
              <a:rPr lang="en-US" sz="280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p:sp>
        <p:nvSpPr>
          <p:cNvPr id="6" name="AutoShape 6"/>
          <p:cNvSpPr/>
          <p:nvPr/>
        </p:nvSpPr>
        <p:spPr>
          <a:xfrm>
            <a:off x="-118" y="2284435"/>
            <a:ext cx="18466412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625442" y="3630743"/>
            <a:ext cx="509552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 Tool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52091" y="4377736"/>
            <a:ext cx="3567911" cy="196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34"/>
              </a:lnSpc>
            </a:pPr>
            <a:r>
              <a:rPr lang="en-US" sz="2810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Kcal 	and macronutrient level is calculated from</a:t>
            </a:r>
          </a:p>
          <a:p>
            <a:pPr algn="just">
              <a:lnSpc>
                <a:spcPts val="3934"/>
              </a:lnSpc>
            </a:pPr>
            <a:r>
              <a:rPr lang="en-US" sz="2810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 equation</a:t>
            </a:r>
          </a:p>
          <a:p>
            <a:pPr algn="just">
              <a:lnSpc>
                <a:spcPts val="3934"/>
              </a:lnSpc>
            </a:pPr>
            <a:endParaRPr lang="en-US" sz="2810" dirty="0">
              <a:solidFill>
                <a:srgbClr val="4140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33088" y="3637248"/>
            <a:ext cx="46912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Meal Suggestion</a:t>
            </a:r>
          </a:p>
        </p:txBody>
      </p:sp>
      <p:sp>
        <p:nvSpPr>
          <p:cNvPr id="10" name="AutoShape 10"/>
          <p:cNvSpPr/>
          <p:nvPr/>
        </p:nvSpPr>
        <p:spPr>
          <a:xfrm rot="5400000">
            <a:off x="1288315" y="6227127"/>
            <a:ext cx="6031215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1"/>
          <p:cNvSpPr/>
          <p:nvPr/>
        </p:nvSpPr>
        <p:spPr>
          <a:xfrm rot="5400000">
            <a:off x="5690496" y="6208253"/>
            <a:ext cx="6016927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93691" y="2782476"/>
            <a:ext cx="13994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3925" y="2782476"/>
            <a:ext cx="60301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9"/>
              </a:lnSpc>
            </a:pPr>
            <a:r>
              <a:rPr lang="en-US" sz="3407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33088" y="2782475"/>
            <a:ext cx="120948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49053" y="4377736"/>
            <a:ext cx="2885604" cy="2957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33"/>
              </a:lnSpc>
            </a:pPr>
            <a:r>
              <a:rPr lang="en-US" sz="280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Meal suggestion is given based on Decision Tree Algorithm</a:t>
            </a:r>
          </a:p>
          <a:p>
            <a:pPr algn="just">
              <a:lnSpc>
                <a:spcPts val="3933"/>
              </a:lnSpc>
            </a:pPr>
            <a:endParaRPr lang="en-US" sz="2809" dirty="0">
              <a:solidFill>
                <a:srgbClr val="4140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933"/>
              </a:lnSpc>
            </a:pPr>
            <a:endParaRPr lang="en-US" sz="2809" dirty="0">
              <a:solidFill>
                <a:srgbClr val="4140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 rot="5400000">
            <a:off x="8745141" y="739172"/>
            <a:ext cx="806064" cy="18288000"/>
          </a:xfrm>
          <a:custGeom>
            <a:avLst/>
            <a:gdLst/>
            <a:ahLst/>
            <a:cxnLst/>
            <a:rect l="l" t="t" r="r" b="b"/>
            <a:pathLst>
              <a:path w="541836" h="12293196">
                <a:moveTo>
                  <a:pt x="0" y="0"/>
                </a:moveTo>
                <a:lnTo>
                  <a:pt x="541836" y="0"/>
                </a:lnTo>
                <a:lnTo>
                  <a:pt x="541836" y="12293196"/>
                </a:lnTo>
                <a:lnTo>
                  <a:pt x="0" y="12293196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10800000">
            <a:off x="17681212" y="0"/>
            <a:ext cx="606788" cy="2284435"/>
          </a:xfrm>
          <a:custGeom>
            <a:avLst/>
            <a:gdLst/>
            <a:ahLst/>
            <a:cxnLst/>
            <a:rect l="l" t="t" r="r" b="b"/>
            <a:pathLst>
              <a:path w="407883" h="1535598">
                <a:moveTo>
                  <a:pt x="0" y="0"/>
                </a:moveTo>
                <a:lnTo>
                  <a:pt x="407883" y="0"/>
                </a:lnTo>
                <a:lnTo>
                  <a:pt x="407883" y="1535598"/>
                </a:lnTo>
                <a:lnTo>
                  <a:pt x="0" y="1535598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AutoShape 11">
            <a:extLst>
              <a:ext uri="{FF2B5EF4-FFF2-40B4-BE49-F238E27FC236}">
                <a16:creationId xmlns:a16="http://schemas.microsoft.com/office/drawing/2014/main" id="{4415436A-5227-4BB9-967F-FEA75D02A1AC}"/>
              </a:ext>
            </a:extLst>
          </p:cNvPr>
          <p:cNvSpPr/>
          <p:nvPr/>
        </p:nvSpPr>
        <p:spPr>
          <a:xfrm rot="5400000">
            <a:off x="10436908" y="6219983"/>
            <a:ext cx="6016927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488EF83-562B-450A-B300-4DBA76EB5A5D}"/>
              </a:ext>
            </a:extLst>
          </p:cNvPr>
          <p:cNvSpPr txBox="1"/>
          <p:nvPr/>
        </p:nvSpPr>
        <p:spPr>
          <a:xfrm>
            <a:off x="13982327" y="2809773"/>
            <a:ext cx="120948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D5D6CD6A-896B-4CBF-BA4C-19A537C9EB3A}"/>
              </a:ext>
            </a:extLst>
          </p:cNvPr>
          <p:cNvSpPr txBox="1"/>
          <p:nvPr/>
        </p:nvSpPr>
        <p:spPr>
          <a:xfrm>
            <a:off x="13982327" y="4377735"/>
            <a:ext cx="3309815" cy="2957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33"/>
              </a:lnSpc>
            </a:pPr>
            <a:r>
              <a:rPr lang="en-US" sz="2809" dirty="0">
                <a:solidFill>
                  <a:srgbClr val="4140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suggestion is given based on the items user has in the grocery list.</a:t>
            </a:r>
          </a:p>
          <a:p>
            <a:pPr algn="just">
              <a:lnSpc>
                <a:spcPts val="3933"/>
              </a:lnSpc>
            </a:pPr>
            <a:endParaRPr lang="en-US" sz="2809" dirty="0">
              <a:solidFill>
                <a:srgbClr val="4140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933"/>
              </a:lnSpc>
            </a:pPr>
            <a:endParaRPr lang="en-US" sz="2809" dirty="0">
              <a:solidFill>
                <a:srgbClr val="4140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5CE36EAE-B853-4173-A346-0F976F6AEBE2}"/>
              </a:ext>
            </a:extLst>
          </p:cNvPr>
          <p:cNvSpPr txBox="1"/>
          <p:nvPr/>
        </p:nvSpPr>
        <p:spPr>
          <a:xfrm>
            <a:off x="14002649" y="3630385"/>
            <a:ext cx="46912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Suggestion</a:t>
            </a:r>
          </a:p>
        </p:txBody>
      </p:sp>
      <p:sp>
        <p:nvSpPr>
          <p:cNvPr id="33" name="Slide Number Placeholder 14">
            <a:extLst>
              <a:ext uri="{FF2B5EF4-FFF2-40B4-BE49-F238E27FC236}">
                <a16:creationId xmlns:a16="http://schemas.microsoft.com/office/drawing/2014/main" id="{9E27849A-8E9C-4EB9-B286-4CED439824CF}"/>
              </a:ext>
            </a:extLst>
          </p:cNvPr>
          <p:cNvSpPr txBox="1">
            <a:spLocks/>
          </p:cNvSpPr>
          <p:nvPr/>
        </p:nvSpPr>
        <p:spPr>
          <a:xfrm>
            <a:off x="15697200" y="97472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Slide Number Placeholder 19">
            <a:extLst>
              <a:ext uri="{FF2B5EF4-FFF2-40B4-BE49-F238E27FC236}">
                <a16:creationId xmlns:a16="http://schemas.microsoft.com/office/drawing/2014/main" id="{C35B4DDA-5CCD-43A9-BBF0-37B964DAA7BD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11451"/>
            <a:ext cx="18288000" cy="2906969"/>
            <a:chOff x="0" y="0"/>
            <a:chExt cx="12293196" cy="1954065"/>
          </a:xfrm>
          <a:solidFill>
            <a:srgbClr val="00A65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3196" cy="1954065"/>
            </a:xfrm>
            <a:custGeom>
              <a:avLst/>
              <a:gdLst/>
              <a:ahLst/>
              <a:cxnLst/>
              <a:rect l="l" t="t" r="r" b="b"/>
              <a:pathLst>
                <a:path w="12293196" h="1954065">
                  <a:moveTo>
                    <a:pt x="0" y="0"/>
                  </a:moveTo>
                  <a:lnTo>
                    <a:pt x="12293196" y="0"/>
                  </a:lnTo>
                  <a:lnTo>
                    <a:pt x="12293196" y="1954065"/>
                  </a:lnTo>
                  <a:lnTo>
                    <a:pt x="0" y="195406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806275" y="4169609"/>
            <a:ext cx="11783700" cy="155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48"/>
              </a:lnSpc>
            </a:pPr>
            <a:r>
              <a:rPr lang="en-US" sz="1086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E48A0C4-6FD6-4633-96A5-A66C5122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89975" y="9791700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" name="Slide Number Placeholder 19">
            <a:extLst>
              <a:ext uri="{FF2B5EF4-FFF2-40B4-BE49-F238E27FC236}">
                <a16:creationId xmlns:a16="http://schemas.microsoft.com/office/drawing/2014/main" id="{EFD62C44-2B05-489D-81C0-2C12B877DB21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245486" cy="10287000"/>
            <a:chOff x="0" y="0"/>
            <a:chExt cx="1509416" cy="6914923"/>
          </a:xfrm>
          <a:solidFill>
            <a:srgbClr val="00A65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509416" cy="6914923"/>
            </a:xfrm>
            <a:custGeom>
              <a:avLst/>
              <a:gdLst/>
              <a:ahLst/>
              <a:cxnLst/>
              <a:rect l="l" t="t" r="r" b="b"/>
              <a:pathLst>
                <a:path w="1509416" h="6914923">
                  <a:moveTo>
                    <a:pt x="0" y="0"/>
                  </a:moveTo>
                  <a:lnTo>
                    <a:pt x="1509416" y="0"/>
                  </a:lnTo>
                  <a:lnTo>
                    <a:pt x="1509416" y="6914923"/>
                  </a:lnTo>
                  <a:lnTo>
                    <a:pt x="0" y="691492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13934" y="298258"/>
            <a:ext cx="6479444" cy="838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9"/>
              </a:lnSpc>
            </a:pPr>
            <a:r>
              <a:rPr lang="en-US" sz="5199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-3107139" y="4576213"/>
            <a:ext cx="8517856" cy="89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28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13934" y="1272824"/>
            <a:ext cx="6479444" cy="126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6"/>
              </a:lnSpc>
            </a:pPr>
            <a:r>
              <a:rPr lang="en-US" sz="3820" dirty="0">
                <a:solidFill>
                  <a:srgbClr val="006E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  <a:p>
            <a:pPr>
              <a:lnSpc>
                <a:spcPts val="4966"/>
              </a:lnSpc>
            </a:pPr>
            <a:endParaRPr lang="en-US" sz="3820" dirty="0">
              <a:solidFill>
                <a:srgbClr val="006EA4"/>
              </a:solidFill>
              <a:latin typeface="DM Sans Bold"/>
            </a:endParaRPr>
          </a:p>
        </p:txBody>
      </p:sp>
      <p:sp>
        <p:nvSpPr>
          <p:cNvPr id="10" name="Freeform 10"/>
          <p:cNvSpPr/>
          <p:nvPr/>
        </p:nvSpPr>
        <p:spPr>
          <a:xfrm rot="5400000">
            <a:off x="8856716" y="886197"/>
            <a:ext cx="513607" cy="18288000"/>
          </a:xfrm>
          <a:custGeom>
            <a:avLst/>
            <a:gdLst/>
            <a:ahLst/>
            <a:cxnLst/>
            <a:rect l="l" t="t" r="r" b="b"/>
            <a:pathLst>
              <a:path w="345247" h="12293196">
                <a:moveTo>
                  <a:pt x="0" y="0"/>
                </a:moveTo>
                <a:lnTo>
                  <a:pt x="345247" y="0"/>
                </a:lnTo>
                <a:lnTo>
                  <a:pt x="345247" y="12293196"/>
                </a:lnTo>
                <a:lnTo>
                  <a:pt x="0" y="12293196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-5400000">
            <a:off x="12783615" y="4879077"/>
            <a:ext cx="9773393" cy="15238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7677930" y="0"/>
            <a:ext cx="610069" cy="3300728"/>
          </a:xfrm>
          <a:custGeom>
            <a:avLst/>
            <a:gdLst/>
            <a:ahLst/>
            <a:cxnLst/>
            <a:rect l="l" t="t" r="r" b="b"/>
            <a:pathLst>
              <a:path w="206239" h="2218750">
                <a:moveTo>
                  <a:pt x="0" y="0"/>
                </a:moveTo>
                <a:lnTo>
                  <a:pt x="206239" y="0"/>
                </a:lnTo>
                <a:lnTo>
                  <a:pt x="206239" y="2218750"/>
                </a:lnTo>
                <a:lnTo>
                  <a:pt x="0" y="2218750"/>
                </a:lnTo>
                <a:close/>
              </a:path>
            </a:pathLst>
          </a:custGeom>
          <a:solidFill>
            <a:srgbClr val="00A651"/>
          </a:solidFill>
        </p:spPr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BC42E4-19E8-4DA7-A025-6E82BB504C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5" y="495301"/>
            <a:ext cx="10180340" cy="8518876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8E41FF9-6269-41E8-9B8C-D6D515CA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36849" y="9761697"/>
            <a:ext cx="2133600" cy="36512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AA41F-13FF-45E9-9D27-22E6675E737B}"/>
              </a:ext>
            </a:extLst>
          </p:cNvPr>
          <p:cNvSpPr txBox="1"/>
          <p:nvPr/>
        </p:nvSpPr>
        <p:spPr>
          <a:xfrm>
            <a:off x="11325266" y="9190399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No. : 01</a:t>
            </a:r>
          </a:p>
        </p:txBody>
      </p:sp>
      <p:sp>
        <p:nvSpPr>
          <p:cNvPr id="15" name="Slide Number Placeholder 19">
            <a:extLst>
              <a:ext uri="{FF2B5EF4-FFF2-40B4-BE49-F238E27FC236}">
                <a16:creationId xmlns:a16="http://schemas.microsoft.com/office/drawing/2014/main" id="{F6923AB4-D811-4FBC-B002-57F0BB1B9044}"/>
              </a:ext>
            </a:extLst>
          </p:cNvPr>
          <p:cNvSpPr txBox="1">
            <a:spLocks/>
          </p:cNvSpPr>
          <p:nvPr/>
        </p:nvSpPr>
        <p:spPr>
          <a:xfrm>
            <a:off x="-228600" y="97921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03/12/2023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1042</Words>
  <Application>Microsoft Office PowerPoint</Application>
  <PresentationFormat>Custom</PresentationFormat>
  <Paragraphs>252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Open Sans Bold</vt:lpstr>
      <vt:lpstr>Arial</vt:lpstr>
      <vt:lpstr>Times New Roman</vt:lpstr>
      <vt:lpstr>Symbol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Khulna University of Engineering &amp; Technology</dc:title>
  <dc:creator>humaira neha</dc:creator>
  <cp:lastModifiedBy>USER</cp:lastModifiedBy>
  <cp:revision>147</cp:revision>
  <dcterms:created xsi:type="dcterms:W3CDTF">2006-08-16T00:00:00Z</dcterms:created>
  <dcterms:modified xsi:type="dcterms:W3CDTF">2023-12-02T19:14:17Z</dcterms:modified>
  <dc:identifier>DAFV85pjTK4</dc:identifier>
</cp:coreProperties>
</file>